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489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752" r:id="rId4"/>
    <p:sldId id="767" r:id="rId5"/>
    <p:sldId id="764" r:id="rId6"/>
    <p:sldId id="768" r:id="rId7"/>
    <p:sldId id="743" r:id="rId8"/>
    <p:sldId id="756" r:id="rId9"/>
    <p:sldId id="761" r:id="rId10"/>
    <p:sldId id="773" r:id="rId11"/>
    <p:sldId id="774" r:id="rId12"/>
    <p:sldId id="775" r:id="rId13"/>
    <p:sldId id="747" r:id="rId14"/>
    <p:sldId id="760" r:id="rId15"/>
    <p:sldId id="749" r:id="rId16"/>
    <p:sldId id="762" r:id="rId17"/>
    <p:sldId id="759" r:id="rId18"/>
    <p:sldId id="771" r:id="rId19"/>
    <p:sldId id="772" r:id="rId20"/>
    <p:sldId id="778" r:id="rId21"/>
    <p:sldId id="779" r:id="rId22"/>
    <p:sldId id="780" r:id="rId23"/>
    <p:sldId id="757" r:id="rId24"/>
    <p:sldId id="776" r:id="rId25"/>
    <p:sldId id="765" r:id="rId26"/>
    <p:sldId id="777" r:id="rId27"/>
  </p:sldIdLst>
  <p:sldSz cx="9144000" cy="6858000" type="screen4x3"/>
  <p:notesSz cx="6807200" cy="99393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2000" kern="1200">
        <a:solidFill>
          <a:schemeClr val="tx1"/>
        </a:solidFill>
        <a:latin typeface="Arial" panose="020B0604020202020204" pitchFamily="34" charset="0"/>
        <a:ea typeface="굴림" panose="020B0600000101010101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2">
          <p15:clr>
            <a:srgbClr val="A4A3A4"/>
          </p15:clr>
        </p15:guide>
        <p15:guide id="2" pos="214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EE9229"/>
    <a:srgbClr val="0000FF"/>
    <a:srgbClr val="004B3D"/>
    <a:srgbClr val="F4B976"/>
    <a:srgbClr val="229A7E"/>
    <a:srgbClr val="58A3C3"/>
    <a:srgbClr val="0000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보통 스타일 4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보통 스타일 4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TxStyle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292" autoAdjust="0"/>
  </p:normalViewPr>
  <p:slideViewPr>
    <p:cSldViewPr snapToGrid="0" showGuides="1">
      <p:cViewPr varScale="1">
        <p:scale>
          <a:sx n="88" d="100"/>
          <a:sy n="88" d="100"/>
        </p:scale>
        <p:origin x="84" y="768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-3936"/>
    </p:cViewPr>
  </p:outlineViewPr>
  <p:notesTextViewPr>
    <p:cViewPr>
      <p:scale>
        <a:sx n="125" d="100"/>
        <a:sy n="125" d="100"/>
      </p:scale>
      <p:origin x="0" y="0"/>
    </p:cViewPr>
  </p:notesTextViewPr>
  <p:sorterViewPr>
    <p:cViewPr varScale="1">
      <p:scale>
        <a:sx n="100" d="100"/>
        <a:sy n="100" d="100"/>
      </p:scale>
      <p:origin x="0" y="-7038"/>
    </p:cViewPr>
  </p:sorterViewPr>
  <p:notesViewPr>
    <p:cSldViewPr snapToGrid="0" showGuides="1">
      <p:cViewPr varScale="1">
        <p:scale>
          <a:sx n="60" d="100"/>
          <a:sy n="60" d="100"/>
        </p:scale>
        <p:origin x="3274" y="38"/>
      </p:cViewPr>
      <p:guideLst>
        <p:guide orient="horz" pos="3132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798567-E74B-43F4-BC35-764C4CFFAC4A}" type="doc">
      <dgm:prSet loTypeId="urn:microsoft.com/office/officeart/2005/8/layout/process2" loCatId="process" qsTypeId="urn:microsoft.com/office/officeart/2005/8/quickstyle/3d3" qsCatId="3D" csTypeId="urn:microsoft.com/office/officeart/2005/8/colors/colorful3" csCatId="colorful" phldr="1"/>
      <dgm:spPr/>
    </dgm:pt>
    <dgm:pt modelId="{E1B78AB6-E734-4ACB-B1A1-E315D6A62A2D}">
      <dgm:prSet phldrT="[텍스트]" custT="1"/>
      <dgm:spPr/>
      <dgm:t>
        <a:bodyPr/>
        <a:lstStyle/>
        <a:p>
          <a:pPr latinLnBrk="1"/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좌측 </a:t>
          </a:r>
          <a:r>
            <a: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QR-code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 스캔</a:t>
          </a:r>
        </a:p>
      </dgm:t>
    </dgm:pt>
    <dgm:pt modelId="{81599921-BEE2-4BC7-A71F-105B1D2DE215}" type="parTrans" cxnId="{9A8DF89D-2CA4-41E6-B7E3-74F9CAC4048C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3A90AA3-E176-4BB5-981F-17D90A59519F}" type="sibTrans" cxnId="{9A8DF89D-2CA4-41E6-B7E3-74F9CAC4048C}">
      <dgm:prSet custT="1"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527DB18A-75DE-4013-AE3A-E7F12E60DD4A}">
      <dgm:prSet phldrT="[텍스트]" custT="1"/>
      <dgm:spPr/>
      <dgm:t>
        <a:bodyPr/>
        <a:lstStyle/>
        <a:p>
          <a:pPr latinLnBrk="1"/>
          <a:r>
            <a:rPr lang="ko-KR" altLang="en-US" sz="20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「자기진단 </a:t>
          </a:r>
          <a:r>
            <a:rPr lang="ko-KR" altLang="en-US" sz="20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바로가기」</a:t>
          </a:r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77E4F690-0DB0-4CD0-8227-40264327753C}" type="parTrans" cxnId="{CA7C8BC5-91C1-4380-A4AB-9F4D6D8232D1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710D0A4-0D6E-43D2-B39F-1F88BE4A3F53}" type="sibTrans" cxnId="{CA7C8BC5-91C1-4380-A4AB-9F4D6D8232D1}">
      <dgm:prSet custT="1"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EFF72478-4DB3-4CB8-973D-4B3007095456}">
      <dgm:prSet phldrT="[텍스트]" custT="1"/>
      <dgm:spPr/>
      <dgm:t>
        <a:bodyPr/>
        <a:lstStyle/>
        <a:p>
          <a:pPr latinLnBrk="1"/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기본정보 등 </a:t>
          </a:r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설문항목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 체크</a:t>
          </a:r>
        </a:p>
      </dgm:t>
    </dgm:pt>
    <dgm:pt modelId="{865D56E3-7D01-45FC-94A6-B835D136113D}" type="parTrans" cxnId="{C4C1D52B-E7A1-42B8-8E60-5137D0E66B50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1BB7D9E5-4CB7-42A6-82A3-03366DCB5815}" type="sibTrans" cxnId="{C4C1D52B-E7A1-42B8-8E60-5137D0E66B50}">
      <dgm:prSet/>
      <dgm:spPr/>
      <dgm:t>
        <a:bodyPr/>
        <a:lstStyle/>
        <a:p>
          <a:pPr latinLnBrk="1"/>
          <a:endParaRPr lang="ko-KR" altLang="en-US" sz="2000">
            <a:latin typeface="HY헤드라인M" panose="02030600000101010101" pitchFamily="18" charset="-127"/>
            <a:ea typeface="HY헤드라인M" panose="02030600000101010101" pitchFamily="18" charset="-127"/>
          </a:endParaRPr>
        </a:p>
      </dgm:t>
    </dgm:pt>
    <dgm:pt modelId="{86284F17-0AB3-4847-B57A-11ACB92CCD73}">
      <dgm:prSet phldrT="[텍스트]" custT="1"/>
      <dgm:spPr/>
      <dgm:t>
        <a:bodyPr/>
        <a:lstStyle/>
        <a:p>
          <a:pPr latinLnBrk="1"/>
          <a:r>
            <a:rPr lang="ko-KR" altLang="en-US" sz="20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</a:t>
          </a:r>
          <a:r>
            <a:rPr lang="ko-KR" altLang="en-US" sz="20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결과보기」</a:t>
          </a:r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 및 정보활용</a:t>
          </a:r>
        </a:p>
      </dgm:t>
    </dgm:pt>
    <dgm:pt modelId="{F0667987-1E8B-4BDE-AF81-FE4147B1F13B}" type="parTrans" cxnId="{AC6B2B10-B87D-48B2-B5D8-76E585F3DEEA}">
      <dgm:prSet/>
      <dgm:spPr/>
      <dgm:t>
        <a:bodyPr/>
        <a:lstStyle/>
        <a:p>
          <a:pPr latinLnBrk="1"/>
          <a:endParaRPr lang="ko-KR" altLang="en-US"/>
        </a:p>
      </dgm:t>
    </dgm:pt>
    <dgm:pt modelId="{F4C231A5-3F94-4B45-85C7-7EC98EF8A9F0}" type="sibTrans" cxnId="{AC6B2B10-B87D-48B2-B5D8-76E585F3DEEA}">
      <dgm:prSet/>
      <dgm:spPr/>
      <dgm:t>
        <a:bodyPr/>
        <a:lstStyle/>
        <a:p>
          <a:pPr latinLnBrk="1"/>
          <a:endParaRPr lang="ko-KR" altLang="en-US"/>
        </a:p>
      </dgm:t>
    </dgm:pt>
    <dgm:pt modelId="{906B3031-C7B7-4ABD-81DA-7AE812DD6502}">
      <dgm:prSet phldrT="[텍스트]" custT="1"/>
      <dgm:spPr/>
      <dgm:t>
        <a:bodyPr/>
        <a:lstStyle/>
        <a:p>
          <a:pPr latinLnBrk="1"/>
          <a:r>
            <a:rPr lang="ko-KR" altLang="en-US" sz="20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「정부지원사업 신청」 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</a:p>
      </dgm:t>
    </dgm:pt>
    <dgm:pt modelId="{29F9ABD6-5130-4022-82BE-BE9DB4B7ACE1}" type="parTrans" cxnId="{3E734604-FB20-40C5-82C3-8D3C0EAE0D85}">
      <dgm:prSet/>
      <dgm:spPr/>
      <dgm:t>
        <a:bodyPr/>
        <a:lstStyle/>
        <a:p>
          <a:pPr latinLnBrk="1"/>
          <a:endParaRPr lang="ko-KR" altLang="en-US"/>
        </a:p>
      </dgm:t>
    </dgm:pt>
    <dgm:pt modelId="{92ACFF62-37B8-4CF0-B171-8FB4735B337E}" type="sibTrans" cxnId="{3E734604-FB20-40C5-82C3-8D3C0EAE0D85}">
      <dgm:prSet/>
      <dgm:spPr/>
      <dgm:t>
        <a:bodyPr/>
        <a:lstStyle/>
        <a:p>
          <a:pPr latinLnBrk="1"/>
          <a:endParaRPr lang="ko-KR" altLang="en-US"/>
        </a:p>
      </dgm:t>
    </dgm:pt>
    <dgm:pt modelId="{67AF0BBE-30F5-44EE-AF8B-784003007AB6}">
      <dgm:prSet phldrT="[텍스트]" custT="1"/>
      <dgm:spPr/>
      <dgm:t>
        <a:bodyPr/>
        <a:lstStyle/>
        <a:p>
          <a:pPr latinLnBrk="1"/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사업장명</a:t>
          </a:r>
          <a:r>
            <a: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주소</a:t>
          </a:r>
          <a:r>
            <a: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연락처 입력</a:t>
          </a:r>
        </a:p>
      </dgm:t>
    </dgm:pt>
    <dgm:pt modelId="{59CDA2E2-D216-4B43-AC10-1DBC5F716D76}" type="parTrans" cxnId="{C52781DE-33E0-4303-AE86-BA459C0BDED2}">
      <dgm:prSet/>
      <dgm:spPr/>
      <dgm:t>
        <a:bodyPr/>
        <a:lstStyle/>
        <a:p>
          <a:pPr latinLnBrk="1"/>
          <a:endParaRPr lang="ko-KR" altLang="en-US"/>
        </a:p>
      </dgm:t>
    </dgm:pt>
    <dgm:pt modelId="{08D731D7-EC20-44C2-83C5-820D30EFE6EE}" type="sibTrans" cxnId="{C52781DE-33E0-4303-AE86-BA459C0BDED2}">
      <dgm:prSet/>
      <dgm:spPr/>
      <dgm:t>
        <a:bodyPr/>
        <a:lstStyle/>
        <a:p>
          <a:pPr latinLnBrk="1"/>
          <a:endParaRPr lang="ko-KR" altLang="en-US"/>
        </a:p>
      </dgm:t>
    </dgm:pt>
    <dgm:pt modelId="{1A68ADA1-E33E-48FA-94AC-E157820EBD71}">
      <dgm:prSet phldrT="[텍스트]" custT="1"/>
      <dgm:spPr/>
      <dgm:t>
        <a:bodyPr/>
        <a:lstStyle/>
        <a:p>
          <a:pPr latinLnBrk="1"/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희망서비스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선택</a:t>
          </a:r>
          <a:r>
            <a:rPr lang="ko-KR" altLang="en-US" sz="20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「신청」</a:t>
          </a:r>
          <a:r>
            <a:rPr lang="ko-KR" altLang="en-US" sz="20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dirty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</a:p>
      </dgm:t>
    </dgm:pt>
    <dgm:pt modelId="{8D5FE412-8F11-4961-8247-D3A40D2AFE55}" type="parTrans" cxnId="{66E2EC61-5DF9-4543-94E4-5FFCF227624B}">
      <dgm:prSet/>
      <dgm:spPr/>
      <dgm:t>
        <a:bodyPr/>
        <a:lstStyle/>
        <a:p>
          <a:pPr latinLnBrk="1"/>
          <a:endParaRPr lang="ko-KR" altLang="en-US"/>
        </a:p>
      </dgm:t>
    </dgm:pt>
    <dgm:pt modelId="{8E92A95D-75B7-4E46-8C9E-E844EAEEF444}" type="sibTrans" cxnId="{66E2EC61-5DF9-4543-94E4-5FFCF227624B}">
      <dgm:prSet/>
      <dgm:spPr/>
      <dgm:t>
        <a:bodyPr/>
        <a:lstStyle/>
        <a:p>
          <a:pPr latinLnBrk="1"/>
          <a:endParaRPr lang="ko-KR" altLang="en-US"/>
        </a:p>
      </dgm:t>
    </dgm:pt>
    <dgm:pt modelId="{22B58148-2038-4529-A8FC-4E19547D0A85}" type="pres">
      <dgm:prSet presAssocID="{4A798567-E74B-43F4-BC35-764C4CFFAC4A}" presName="linearFlow" presStyleCnt="0">
        <dgm:presLayoutVars>
          <dgm:resizeHandles val="exact"/>
        </dgm:presLayoutVars>
      </dgm:prSet>
      <dgm:spPr/>
    </dgm:pt>
    <dgm:pt modelId="{5FFFDC6A-3A87-4B3F-80FB-48E35A23F642}" type="pres">
      <dgm:prSet presAssocID="{E1B78AB6-E734-4ACB-B1A1-E315D6A62A2D}" presName="node" presStyleLbl="node1" presStyleIdx="0" presStyleCnt="7" custScaleX="243636" custLinFactNeighborX="20" custLinFactNeighborY="-30791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6AF6C309-2DC6-4452-B31B-670D061D7C13}" type="pres">
      <dgm:prSet presAssocID="{13A90AA3-E176-4BB5-981F-17D90A59519F}" presName="sibTrans" presStyleLbl="sibTrans2D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3F9A49F6-5CE8-48D8-A9C4-9E01EB47B19A}" type="pres">
      <dgm:prSet presAssocID="{13A90AA3-E176-4BB5-981F-17D90A59519F}" presName="connectorText" presStyleLbl="sibTrans2D1" presStyleIdx="0" presStyleCnt="6"/>
      <dgm:spPr/>
      <dgm:t>
        <a:bodyPr/>
        <a:lstStyle/>
        <a:p>
          <a:pPr latinLnBrk="1"/>
          <a:endParaRPr lang="ko-KR" altLang="en-US"/>
        </a:p>
      </dgm:t>
    </dgm:pt>
    <dgm:pt modelId="{CED4E900-DF98-45C5-8B8B-FA91E02B3337}" type="pres">
      <dgm:prSet presAssocID="{527DB18A-75DE-4013-AE3A-E7F12E60DD4A}" presName="node" presStyleLbl="node1" presStyleIdx="1" presStyleCnt="7" custScaleX="243636" custLinFactNeighborX="15455" custLinFactNeighborY="-264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089A01-57F6-4EF7-8AC3-0F3FDA815F9D}" type="pres">
      <dgm:prSet presAssocID="{1710D0A4-0D6E-43D2-B39F-1F88BE4A3F53}" presName="sibTrans" presStyleLbl="sibTrans2D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C02907C7-A932-45D5-B101-3F4F047D3DF9}" type="pres">
      <dgm:prSet presAssocID="{1710D0A4-0D6E-43D2-B39F-1F88BE4A3F53}" presName="connectorText" presStyleLbl="sibTrans2D1" presStyleIdx="1" presStyleCnt="6"/>
      <dgm:spPr/>
      <dgm:t>
        <a:bodyPr/>
        <a:lstStyle/>
        <a:p>
          <a:pPr latinLnBrk="1"/>
          <a:endParaRPr lang="ko-KR" altLang="en-US"/>
        </a:p>
      </dgm:t>
    </dgm:pt>
    <dgm:pt modelId="{BA880877-FCE3-4F04-A6D1-FEF18A22C325}" type="pres">
      <dgm:prSet presAssocID="{EFF72478-4DB3-4CB8-973D-4B3007095456}" presName="node" presStyleLbl="node1" presStyleIdx="2" presStyleCnt="7" custScaleX="243636" custLinFactNeighborX="15455" custLinFactNeighborY="-2644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9E71631-E22E-4FD3-958F-B56E9D24FA12}" type="pres">
      <dgm:prSet presAssocID="{1BB7D9E5-4CB7-42A6-82A3-03366DCB5815}" presName="sibTrans" presStyleLbl="sibTrans2D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8E7E490-ECC4-4064-97F8-EEA9C542012B}" type="pres">
      <dgm:prSet presAssocID="{1BB7D9E5-4CB7-42A6-82A3-03366DCB5815}" presName="connectorText" presStyleLbl="sibTrans2D1" presStyleIdx="2" presStyleCnt="6"/>
      <dgm:spPr/>
      <dgm:t>
        <a:bodyPr/>
        <a:lstStyle/>
        <a:p>
          <a:pPr latinLnBrk="1"/>
          <a:endParaRPr lang="ko-KR" altLang="en-US"/>
        </a:p>
      </dgm:t>
    </dgm:pt>
    <dgm:pt modelId="{2DCBA8EC-D887-47FA-B4F8-0CFB50D67024}" type="pres">
      <dgm:prSet presAssocID="{86284F17-0AB3-4847-B57A-11ACB92CCD73}" presName="node" presStyleLbl="node1" presStyleIdx="3" presStyleCnt="7" custScaleX="243676" custLinFactNeighborX="26371" custLinFactNeighborY="-774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6640D12-B5E4-4A44-BDC6-B983E5628CE6}" type="pres">
      <dgm:prSet presAssocID="{F4C231A5-3F94-4B45-85C7-7EC98EF8A9F0}" presName="sibTrans" presStyleLbl="sibTrans2D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887B56DD-F43D-498B-BF24-235447134049}" type="pres">
      <dgm:prSet presAssocID="{F4C231A5-3F94-4B45-85C7-7EC98EF8A9F0}" presName="connectorText" presStyleLbl="sibTrans2D1" presStyleIdx="3" presStyleCnt="6"/>
      <dgm:spPr/>
      <dgm:t>
        <a:bodyPr/>
        <a:lstStyle/>
        <a:p>
          <a:pPr latinLnBrk="1"/>
          <a:endParaRPr lang="ko-KR" altLang="en-US"/>
        </a:p>
      </dgm:t>
    </dgm:pt>
    <dgm:pt modelId="{A4ACFA81-F25A-4E6E-8EC4-A414EF3FD654}" type="pres">
      <dgm:prSet presAssocID="{906B3031-C7B7-4ABD-81DA-7AE812DD6502}" presName="node" presStyleLbl="node1" presStyleIdx="4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FAE00C6-B647-4499-9F3B-5A25FC69E945}" type="pres">
      <dgm:prSet presAssocID="{92ACFF62-37B8-4CF0-B171-8FB4735B337E}" presName="sibTrans" presStyleLbl="sibTrans2D1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3F0F7BFD-B6EB-47DC-89C0-1F28D644325D}" type="pres">
      <dgm:prSet presAssocID="{92ACFF62-37B8-4CF0-B171-8FB4735B337E}" presName="connectorText" presStyleLbl="sibTrans2D1" presStyleIdx="4" presStyleCnt="6"/>
      <dgm:spPr/>
      <dgm:t>
        <a:bodyPr/>
        <a:lstStyle/>
        <a:p>
          <a:pPr latinLnBrk="1"/>
          <a:endParaRPr lang="ko-KR" altLang="en-US"/>
        </a:p>
      </dgm:t>
    </dgm:pt>
    <dgm:pt modelId="{801FF745-6672-4DE0-971B-54B2EBF61CB2}" type="pres">
      <dgm:prSet presAssocID="{67AF0BBE-30F5-44EE-AF8B-784003007AB6}" presName="node" presStyleLbl="node1" presStyleIdx="5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9E703C0-D54A-43B4-9CB4-888803AE8B41}" type="pres">
      <dgm:prSet presAssocID="{08D731D7-EC20-44C2-83C5-820D30EFE6EE}" presName="sibTrans" presStyleLbl="sibTrans2D1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8E17BC40-CBEB-4166-B391-8B8F2EA97740}" type="pres">
      <dgm:prSet presAssocID="{08D731D7-EC20-44C2-83C5-820D30EFE6EE}" presName="connectorText" presStyleLbl="sibTrans2D1" presStyleIdx="5" presStyleCnt="6"/>
      <dgm:spPr/>
      <dgm:t>
        <a:bodyPr/>
        <a:lstStyle/>
        <a:p>
          <a:pPr latinLnBrk="1"/>
          <a:endParaRPr lang="ko-KR" altLang="en-US"/>
        </a:p>
      </dgm:t>
    </dgm:pt>
    <dgm:pt modelId="{83D3691E-5E27-4376-94AD-B087FCDFF0ED}" type="pres">
      <dgm:prSet presAssocID="{1A68ADA1-E33E-48FA-94AC-E157820EBD71}" presName="node" presStyleLbl="node1" presStyleIdx="6" presStyleCnt="7" custScaleX="243676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7CE697FC-99A2-430A-9AB7-08A997A1C9F3}" type="presOf" srcId="{08D731D7-EC20-44C2-83C5-820D30EFE6EE}" destId="{C9E703C0-D54A-43B4-9CB4-888803AE8B41}" srcOrd="0" destOrd="0" presId="urn:microsoft.com/office/officeart/2005/8/layout/process2"/>
    <dgm:cxn modelId="{68674808-6B66-4190-80A6-F41E03FBCCD7}" type="presOf" srcId="{67AF0BBE-30F5-44EE-AF8B-784003007AB6}" destId="{801FF745-6672-4DE0-971B-54B2EBF61CB2}" srcOrd="0" destOrd="0" presId="urn:microsoft.com/office/officeart/2005/8/layout/process2"/>
    <dgm:cxn modelId="{03CB8C17-1D99-411B-9FA7-12F149EE2FA8}" type="presOf" srcId="{4A798567-E74B-43F4-BC35-764C4CFFAC4A}" destId="{22B58148-2038-4529-A8FC-4E19547D0A85}" srcOrd="0" destOrd="0" presId="urn:microsoft.com/office/officeart/2005/8/layout/process2"/>
    <dgm:cxn modelId="{7E53E6AB-C4C3-42E4-8E4E-09AB2A3D8EC5}" type="presOf" srcId="{13A90AA3-E176-4BB5-981F-17D90A59519F}" destId="{6AF6C309-2DC6-4452-B31B-670D061D7C13}" srcOrd="0" destOrd="0" presId="urn:microsoft.com/office/officeart/2005/8/layout/process2"/>
    <dgm:cxn modelId="{66E2EC61-5DF9-4543-94E4-5FFCF227624B}" srcId="{4A798567-E74B-43F4-BC35-764C4CFFAC4A}" destId="{1A68ADA1-E33E-48FA-94AC-E157820EBD71}" srcOrd="6" destOrd="0" parTransId="{8D5FE412-8F11-4961-8247-D3A40D2AFE55}" sibTransId="{8E92A95D-75B7-4E46-8C9E-E844EAEEF444}"/>
    <dgm:cxn modelId="{9A8DF89D-2CA4-41E6-B7E3-74F9CAC4048C}" srcId="{4A798567-E74B-43F4-BC35-764C4CFFAC4A}" destId="{E1B78AB6-E734-4ACB-B1A1-E315D6A62A2D}" srcOrd="0" destOrd="0" parTransId="{81599921-BEE2-4BC7-A71F-105B1D2DE215}" sibTransId="{13A90AA3-E176-4BB5-981F-17D90A59519F}"/>
    <dgm:cxn modelId="{CA7C8BC5-91C1-4380-A4AB-9F4D6D8232D1}" srcId="{4A798567-E74B-43F4-BC35-764C4CFFAC4A}" destId="{527DB18A-75DE-4013-AE3A-E7F12E60DD4A}" srcOrd="1" destOrd="0" parTransId="{77E4F690-0DB0-4CD0-8227-40264327753C}" sibTransId="{1710D0A4-0D6E-43D2-B39F-1F88BE4A3F53}"/>
    <dgm:cxn modelId="{AC6B2B10-B87D-48B2-B5D8-76E585F3DEEA}" srcId="{4A798567-E74B-43F4-BC35-764C4CFFAC4A}" destId="{86284F17-0AB3-4847-B57A-11ACB92CCD73}" srcOrd="3" destOrd="0" parTransId="{F0667987-1E8B-4BDE-AF81-FE4147B1F13B}" sibTransId="{F4C231A5-3F94-4B45-85C7-7EC98EF8A9F0}"/>
    <dgm:cxn modelId="{5C8AD8F8-1F62-4B9E-8441-F59166C6D1CE}" type="presOf" srcId="{1BB7D9E5-4CB7-42A6-82A3-03366DCB5815}" destId="{28E7E490-ECC4-4064-97F8-EEA9C542012B}" srcOrd="1" destOrd="0" presId="urn:microsoft.com/office/officeart/2005/8/layout/process2"/>
    <dgm:cxn modelId="{4F71E987-64C9-4B31-AC41-B6F28BF9811A}" type="presOf" srcId="{F4C231A5-3F94-4B45-85C7-7EC98EF8A9F0}" destId="{46640D12-B5E4-4A44-BDC6-B983E5628CE6}" srcOrd="0" destOrd="0" presId="urn:microsoft.com/office/officeart/2005/8/layout/process2"/>
    <dgm:cxn modelId="{4A1A902B-AE0B-4C0E-B8F2-AA4A47309687}" type="presOf" srcId="{1BB7D9E5-4CB7-42A6-82A3-03366DCB5815}" destId="{99E71631-E22E-4FD3-958F-B56E9D24FA12}" srcOrd="0" destOrd="0" presId="urn:microsoft.com/office/officeart/2005/8/layout/process2"/>
    <dgm:cxn modelId="{5436C31C-D189-40A9-AB70-1AC82C26A3BB}" type="presOf" srcId="{08D731D7-EC20-44C2-83C5-820D30EFE6EE}" destId="{8E17BC40-CBEB-4166-B391-8B8F2EA97740}" srcOrd="1" destOrd="0" presId="urn:microsoft.com/office/officeart/2005/8/layout/process2"/>
    <dgm:cxn modelId="{C3E33B83-3E35-47C5-BF7E-05B02F873E24}" type="presOf" srcId="{527DB18A-75DE-4013-AE3A-E7F12E60DD4A}" destId="{CED4E900-DF98-45C5-8B8B-FA91E02B3337}" srcOrd="0" destOrd="0" presId="urn:microsoft.com/office/officeart/2005/8/layout/process2"/>
    <dgm:cxn modelId="{0F18A868-F62E-4B4C-A284-67BA959C1A36}" type="presOf" srcId="{1710D0A4-0D6E-43D2-B39F-1F88BE4A3F53}" destId="{74089A01-57F6-4EF7-8AC3-0F3FDA815F9D}" srcOrd="0" destOrd="0" presId="urn:microsoft.com/office/officeart/2005/8/layout/process2"/>
    <dgm:cxn modelId="{34B67C13-ED65-4578-B3B5-A8CFCE5F91C9}" type="presOf" srcId="{86284F17-0AB3-4847-B57A-11ACB92CCD73}" destId="{2DCBA8EC-D887-47FA-B4F8-0CFB50D67024}" srcOrd="0" destOrd="0" presId="urn:microsoft.com/office/officeart/2005/8/layout/process2"/>
    <dgm:cxn modelId="{90B0698B-4FCE-40E1-8C82-B12F4B62CEDA}" type="presOf" srcId="{1710D0A4-0D6E-43D2-B39F-1F88BE4A3F53}" destId="{C02907C7-A932-45D5-B101-3F4F047D3DF9}" srcOrd="1" destOrd="0" presId="urn:microsoft.com/office/officeart/2005/8/layout/process2"/>
    <dgm:cxn modelId="{FB3F1793-30A1-44CB-B43D-EE5285B44A62}" type="presOf" srcId="{1A68ADA1-E33E-48FA-94AC-E157820EBD71}" destId="{83D3691E-5E27-4376-94AD-B087FCDFF0ED}" srcOrd="0" destOrd="0" presId="urn:microsoft.com/office/officeart/2005/8/layout/process2"/>
    <dgm:cxn modelId="{42A5EB6B-AE1A-4922-9AAA-D7047A73F234}" type="presOf" srcId="{F4C231A5-3F94-4B45-85C7-7EC98EF8A9F0}" destId="{887B56DD-F43D-498B-BF24-235447134049}" srcOrd="1" destOrd="0" presId="urn:microsoft.com/office/officeart/2005/8/layout/process2"/>
    <dgm:cxn modelId="{C5688967-D407-4E99-A2B7-889F2952EC34}" type="presOf" srcId="{906B3031-C7B7-4ABD-81DA-7AE812DD6502}" destId="{A4ACFA81-F25A-4E6E-8EC4-A414EF3FD654}" srcOrd="0" destOrd="0" presId="urn:microsoft.com/office/officeart/2005/8/layout/process2"/>
    <dgm:cxn modelId="{7C25BC4A-CEE3-435B-A3BE-ACB9D79B9FBD}" type="presOf" srcId="{EFF72478-4DB3-4CB8-973D-4B3007095456}" destId="{BA880877-FCE3-4F04-A6D1-FEF18A22C325}" srcOrd="0" destOrd="0" presId="urn:microsoft.com/office/officeart/2005/8/layout/process2"/>
    <dgm:cxn modelId="{5F614DAD-9BAD-454E-A793-92B31ED06F0F}" type="presOf" srcId="{92ACFF62-37B8-4CF0-B171-8FB4735B337E}" destId="{2FAE00C6-B647-4499-9F3B-5A25FC69E945}" srcOrd="0" destOrd="0" presId="urn:microsoft.com/office/officeart/2005/8/layout/process2"/>
    <dgm:cxn modelId="{89420BAE-7635-41AD-A4B5-0428C27D63E0}" type="presOf" srcId="{E1B78AB6-E734-4ACB-B1A1-E315D6A62A2D}" destId="{5FFFDC6A-3A87-4B3F-80FB-48E35A23F642}" srcOrd="0" destOrd="0" presId="urn:microsoft.com/office/officeart/2005/8/layout/process2"/>
    <dgm:cxn modelId="{C52781DE-33E0-4303-AE86-BA459C0BDED2}" srcId="{4A798567-E74B-43F4-BC35-764C4CFFAC4A}" destId="{67AF0BBE-30F5-44EE-AF8B-784003007AB6}" srcOrd="5" destOrd="0" parTransId="{59CDA2E2-D216-4B43-AC10-1DBC5F716D76}" sibTransId="{08D731D7-EC20-44C2-83C5-820D30EFE6EE}"/>
    <dgm:cxn modelId="{DA82121A-AC45-4ECF-8AEE-5519958E278E}" type="presOf" srcId="{13A90AA3-E176-4BB5-981F-17D90A59519F}" destId="{3F9A49F6-5CE8-48D8-A9C4-9E01EB47B19A}" srcOrd="1" destOrd="0" presId="urn:microsoft.com/office/officeart/2005/8/layout/process2"/>
    <dgm:cxn modelId="{C4C1D52B-E7A1-42B8-8E60-5137D0E66B50}" srcId="{4A798567-E74B-43F4-BC35-764C4CFFAC4A}" destId="{EFF72478-4DB3-4CB8-973D-4B3007095456}" srcOrd="2" destOrd="0" parTransId="{865D56E3-7D01-45FC-94A6-B835D136113D}" sibTransId="{1BB7D9E5-4CB7-42A6-82A3-03366DCB5815}"/>
    <dgm:cxn modelId="{3E734604-FB20-40C5-82C3-8D3C0EAE0D85}" srcId="{4A798567-E74B-43F4-BC35-764C4CFFAC4A}" destId="{906B3031-C7B7-4ABD-81DA-7AE812DD6502}" srcOrd="4" destOrd="0" parTransId="{29F9ABD6-5130-4022-82BE-BE9DB4B7ACE1}" sibTransId="{92ACFF62-37B8-4CF0-B171-8FB4735B337E}"/>
    <dgm:cxn modelId="{7E84C8EC-78A3-4DBD-90B2-0D03A2412389}" type="presOf" srcId="{92ACFF62-37B8-4CF0-B171-8FB4735B337E}" destId="{3F0F7BFD-B6EB-47DC-89C0-1F28D644325D}" srcOrd="1" destOrd="0" presId="urn:microsoft.com/office/officeart/2005/8/layout/process2"/>
    <dgm:cxn modelId="{D4EF8D55-601C-4CA6-B303-FDB60C2209C9}" type="presParOf" srcId="{22B58148-2038-4529-A8FC-4E19547D0A85}" destId="{5FFFDC6A-3A87-4B3F-80FB-48E35A23F642}" srcOrd="0" destOrd="0" presId="urn:microsoft.com/office/officeart/2005/8/layout/process2"/>
    <dgm:cxn modelId="{3A20E2CA-79C7-4C0B-B8C0-813E51907D83}" type="presParOf" srcId="{22B58148-2038-4529-A8FC-4E19547D0A85}" destId="{6AF6C309-2DC6-4452-B31B-670D061D7C13}" srcOrd="1" destOrd="0" presId="urn:microsoft.com/office/officeart/2005/8/layout/process2"/>
    <dgm:cxn modelId="{F494EC26-4366-4E0F-9CF9-0F47AE040FB0}" type="presParOf" srcId="{6AF6C309-2DC6-4452-B31B-670D061D7C13}" destId="{3F9A49F6-5CE8-48D8-A9C4-9E01EB47B19A}" srcOrd="0" destOrd="0" presId="urn:microsoft.com/office/officeart/2005/8/layout/process2"/>
    <dgm:cxn modelId="{4FE59537-2B92-4C5D-B92B-10B5A2B2849C}" type="presParOf" srcId="{22B58148-2038-4529-A8FC-4E19547D0A85}" destId="{CED4E900-DF98-45C5-8B8B-FA91E02B3337}" srcOrd="2" destOrd="0" presId="urn:microsoft.com/office/officeart/2005/8/layout/process2"/>
    <dgm:cxn modelId="{F64F8086-24AA-4EE4-B04E-84955E32A1B1}" type="presParOf" srcId="{22B58148-2038-4529-A8FC-4E19547D0A85}" destId="{74089A01-57F6-4EF7-8AC3-0F3FDA815F9D}" srcOrd="3" destOrd="0" presId="urn:microsoft.com/office/officeart/2005/8/layout/process2"/>
    <dgm:cxn modelId="{9400621D-6290-40DF-941B-36F3645EE0F5}" type="presParOf" srcId="{74089A01-57F6-4EF7-8AC3-0F3FDA815F9D}" destId="{C02907C7-A932-45D5-B101-3F4F047D3DF9}" srcOrd="0" destOrd="0" presId="urn:microsoft.com/office/officeart/2005/8/layout/process2"/>
    <dgm:cxn modelId="{3AE3F4C6-A2A1-4529-8625-482FFF8448AA}" type="presParOf" srcId="{22B58148-2038-4529-A8FC-4E19547D0A85}" destId="{BA880877-FCE3-4F04-A6D1-FEF18A22C325}" srcOrd="4" destOrd="0" presId="urn:microsoft.com/office/officeart/2005/8/layout/process2"/>
    <dgm:cxn modelId="{19A972E5-D82B-474E-95D8-E3735AED9470}" type="presParOf" srcId="{22B58148-2038-4529-A8FC-4E19547D0A85}" destId="{99E71631-E22E-4FD3-958F-B56E9D24FA12}" srcOrd="5" destOrd="0" presId="urn:microsoft.com/office/officeart/2005/8/layout/process2"/>
    <dgm:cxn modelId="{40A8A67B-E310-443C-9564-CBE9EFF00D41}" type="presParOf" srcId="{99E71631-E22E-4FD3-958F-B56E9D24FA12}" destId="{28E7E490-ECC4-4064-97F8-EEA9C542012B}" srcOrd="0" destOrd="0" presId="urn:microsoft.com/office/officeart/2005/8/layout/process2"/>
    <dgm:cxn modelId="{41B6C39F-4ADC-4C13-896B-1AD4BCCE5932}" type="presParOf" srcId="{22B58148-2038-4529-A8FC-4E19547D0A85}" destId="{2DCBA8EC-D887-47FA-B4F8-0CFB50D67024}" srcOrd="6" destOrd="0" presId="urn:microsoft.com/office/officeart/2005/8/layout/process2"/>
    <dgm:cxn modelId="{904222DB-91CE-466E-AE2F-D48F942B4ABA}" type="presParOf" srcId="{22B58148-2038-4529-A8FC-4E19547D0A85}" destId="{46640D12-B5E4-4A44-BDC6-B983E5628CE6}" srcOrd="7" destOrd="0" presId="urn:microsoft.com/office/officeart/2005/8/layout/process2"/>
    <dgm:cxn modelId="{DCFD91F6-6190-4643-9F78-ADAFECC5357A}" type="presParOf" srcId="{46640D12-B5E4-4A44-BDC6-B983E5628CE6}" destId="{887B56DD-F43D-498B-BF24-235447134049}" srcOrd="0" destOrd="0" presId="urn:microsoft.com/office/officeart/2005/8/layout/process2"/>
    <dgm:cxn modelId="{BA3ED29A-05BA-4C02-9EF0-B42386186C01}" type="presParOf" srcId="{22B58148-2038-4529-A8FC-4E19547D0A85}" destId="{A4ACFA81-F25A-4E6E-8EC4-A414EF3FD654}" srcOrd="8" destOrd="0" presId="urn:microsoft.com/office/officeart/2005/8/layout/process2"/>
    <dgm:cxn modelId="{8C77EAEC-19CB-4E2A-AE69-B5C59039CE21}" type="presParOf" srcId="{22B58148-2038-4529-A8FC-4E19547D0A85}" destId="{2FAE00C6-B647-4499-9F3B-5A25FC69E945}" srcOrd="9" destOrd="0" presId="urn:microsoft.com/office/officeart/2005/8/layout/process2"/>
    <dgm:cxn modelId="{A97B4882-0D8D-4088-8E50-4B21236D6A0C}" type="presParOf" srcId="{2FAE00C6-B647-4499-9F3B-5A25FC69E945}" destId="{3F0F7BFD-B6EB-47DC-89C0-1F28D644325D}" srcOrd="0" destOrd="0" presId="urn:microsoft.com/office/officeart/2005/8/layout/process2"/>
    <dgm:cxn modelId="{31EF3633-9C62-46E8-939A-5732D374C14B}" type="presParOf" srcId="{22B58148-2038-4529-A8FC-4E19547D0A85}" destId="{801FF745-6672-4DE0-971B-54B2EBF61CB2}" srcOrd="10" destOrd="0" presId="urn:microsoft.com/office/officeart/2005/8/layout/process2"/>
    <dgm:cxn modelId="{E595E0A3-5E05-4449-9B00-BF5548D44727}" type="presParOf" srcId="{22B58148-2038-4529-A8FC-4E19547D0A85}" destId="{C9E703C0-D54A-43B4-9CB4-888803AE8B41}" srcOrd="11" destOrd="0" presId="urn:microsoft.com/office/officeart/2005/8/layout/process2"/>
    <dgm:cxn modelId="{CD5BB3B5-E965-4290-BC84-A4BF04BD90BF}" type="presParOf" srcId="{C9E703C0-D54A-43B4-9CB4-888803AE8B41}" destId="{8E17BC40-CBEB-4166-B391-8B8F2EA97740}" srcOrd="0" destOrd="0" presId="urn:microsoft.com/office/officeart/2005/8/layout/process2"/>
    <dgm:cxn modelId="{AE1F0355-4E38-4F94-BC50-BC9C598B5C95}" type="presParOf" srcId="{22B58148-2038-4529-A8FC-4E19547D0A85}" destId="{83D3691E-5E27-4376-94AD-B087FCDFF0ED}" srcOrd="1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FFDC6A-3A87-4B3F-80FB-48E35A23F642}">
      <dsp:nvSpPr>
        <dsp:cNvPr id="0" name=""/>
        <dsp:cNvSpPr/>
      </dsp:nvSpPr>
      <dsp:spPr>
        <a:xfrm>
          <a:off x="615" y="0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좌측 </a:t>
          </a:r>
          <a:r>
            <a:rPr lang="en-US" altLang="ko-KR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QR-code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 스캔</a:t>
          </a:r>
        </a:p>
      </dsp:txBody>
      <dsp:txXfrm>
        <a:off x="15029" y="14414"/>
        <a:ext cx="3720316" cy="463289"/>
      </dsp:txXfrm>
    </dsp:sp>
    <dsp:sp modelId="{6AF6C309-2DC6-4452-B31B-670D061D7C13}">
      <dsp:nvSpPr>
        <dsp:cNvPr id="0" name=""/>
        <dsp:cNvSpPr/>
      </dsp:nvSpPr>
      <dsp:spPr>
        <a:xfrm rot="5400000">
          <a:off x="1806184" y="473394"/>
          <a:ext cx="138005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751" y="515118"/>
        <a:ext cx="132872" cy="96604"/>
      </dsp:txXfrm>
    </dsp:sp>
    <dsp:sp modelId="{CED4E900-DF98-45C5-8B8B-FA91E02B3337}">
      <dsp:nvSpPr>
        <dsp:cNvPr id="0" name=""/>
        <dsp:cNvSpPr/>
      </dsp:nvSpPr>
      <dsp:spPr>
        <a:xfrm>
          <a:off x="615" y="676125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1875044"/>
            <a:satOff val="-2813"/>
            <a:lumOff val="-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「자기진단 </a:t>
          </a:r>
          <a:r>
            <a:rPr lang="ko-KR" altLang="en-US" sz="2000" kern="12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바로가기」</a:t>
          </a: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endParaRPr lang="ko-KR" altLang="en-US" sz="2000" kern="1200" dirty="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>
        <a:off x="15029" y="690539"/>
        <a:ext cx="3720316" cy="463289"/>
      </dsp:txXfrm>
    </dsp:sp>
    <dsp:sp modelId="{74089A01-57F6-4EF7-8AC3-0F3FDA815F9D}">
      <dsp:nvSpPr>
        <dsp:cNvPr id="0" name=""/>
        <dsp:cNvSpPr/>
      </dsp:nvSpPr>
      <dsp:spPr>
        <a:xfrm rot="5400000">
          <a:off x="1782915" y="1180545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2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752" y="1198999"/>
        <a:ext cx="132872" cy="129181"/>
      </dsp:txXfrm>
    </dsp:sp>
    <dsp:sp modelId="{BA880877-FCE3-4F04-A6D1-FEF18A22C325}">
      <dsp:nvSpPr>
        <dsp:cNvPr id="0" name=""/>
        <dsp:cNvSpPr/>
      </dsp:nvSpPr>
      <dsp:spPr>
        <a:xfrm>
          <a:off x="615" y="1414301"/>
          <a:ext cx="3749144" cy="492117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기본정보 등 </a:t>
          </a: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설문항목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 체크</a:t>
          </a:r>
        </a:p>
      </dsp:txBody>
      <dsp:txXfrm>
        <a:off x="15029" y="1428715"/>
        <a:ext cx="3720316" cy="463289"/>
      </dsp:txXfrm>
    </dsp:sp>
    <dsp:sp modelId="{99E71631-E22E-4FD3-958F-B56E9D24FA12}">
      <dsp:nvSpPr>
        <dsp:cNvPr id="0" name=""/>
        <dsp:cNvSpPr/>
      </dsp:nvSpPr>
      <dsp:spPr>
        <a:xfrm rot="5401349">
          <a:off x="1765512" y="1941721"/>
          <a:ext cx="219042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000" kern="1200">
            <a:latin typeface="HY헤드라인M" panose="02030600000101010101" pitchFamily="18" charset="-127"/>
            <a:ea typeface="HY헤드라인M" panose="02030600000101010101" pitchFamily="18" charset="-127"/>
          </a:endParaRPr>
        </a:p>
      </dsp:txBody>
      <dsp:txXfrm rot="-5400000">
        <a:off x="1808609" y="1942927"/>
        <a:ext cx="132872" cy="153329"/>
      </dsp:txXfrm>
    </dsp:sp>
    <dsp:sp modelId="{2DCBA8EC-D887-47FA-B4F8-0CFB50D67024}">
      <dsp:nvSpPr>
        <dsp:cNvPr id="0" name=""/>
        <dsp:cNvSpPr/>
      </dsp:nvSpPr>
      <dsp:spPr>
        <a:xfrm>
          <a:off x="0" y="2198476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</a:t>
          </a:r>
          <a:r>
            <a:rPr lang="ko-KR" altLang="en-US" sz="2000" kern="12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결과보기」</a:t>
          </a: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 및 정보활용</a:t>
          </a:r>
        </a:p>
      </dsp:txBody>
      <dsp:txXfrm>
        <a:off x="14414" y="2212890"/>
        <a:ext cx="3720932" cy="463289"/>
      </dsp:txXfrm>
    </dsp:sp>
    <dsp:sp modelId="{46640D12-B5E4-4A44-BDC6-B983E5628CE6}">
      <dsp:nvSpPr>
        <dsp:cNvPr id="0" name=""/>
        <dsp:cNvSpPr/>
      </dsp:nvSpPr>
      <dsp:spPr>
        <a:xfrm rot="5400000">
          <a:off x="1775460" y="2712426"/>
          <a:ext cx="198838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3" y="2723734"/>
        <a:ext cx="132872" cy="139187"/>
      </dsp:txXfrm>
    </dsp:sp>
    <dsp:sp modelId="{A4ACFA81-F25A-4E6E-8EC4-A414EF3FD654}">
      <dsp:nvSpPr>
        <dsp:cNvPr id="0" name=""/>
        <dsp:cNvSpPr/>
      </dsp:nvSpPr>
      <dsp:spPr>
        <a:xfrm>
          <a:off x="0" y="2955712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「정부지원사업 신청」 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</a:p>
      </dsp:txBody>
      <dsp:txXfrm>
        <a:off x="14414" y="2970126"/>
        <a:ext cx="3720932" cy="463289"/>
      </dsp:txXfrm>
    </dsp:sp>
    <dsp:sp modelId="{2FAE00C6-B647-4499-9F3B-5A25FC69E945}">
      <dsp:nvSpPr>
        <dsp:cNvPr id="0" name=""/>
        <dsp:cNvSpPr/>
      </dsp:nvSpPr>
      <dsp:spPr>
        <a:xfrm rot="5400000">
          <a:off x="1782607" y="3460132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4" y="3478586"/>
        <a:ext cx="132872" cy="129181"/>
      </dsp:txXfrm>
    </dsp:sp>
    <dsp:sp modelId="{801FF745-6672-4DE0-971B-54B2EBF61CB2}">
      <dsp:nvSpPr>
        <dsp:cNvPr id="0" name=""/>
        <dsp:cNvSpPr/>
      </dsp:nvSpPr>
      <dsp:spPr>
        <a:xfrm>
          <a:off x="0" y="3693888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9375220"/>
            <a:satOff val="-14067"/>
            <a:lumOff val="-228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사업장명</a:t>
          </a:r>
          <a:r>
            <a:rPr lang="en-US" altLang="ko-KR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주소</a:t>
          </a:r>
          <a:r>
            <a:rPr lang="en-US" altLang="ko-KR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, 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연락처 입력</a:t>
          </a:r>
        </a:p>
      </dsp:txBody>
      <dsp:txXfrm>
        <a:off x="14414" y="3708302"/>
        <a:ext cx="3720932" cy="463289"/>
      </dsp:txXfrm>
    </dsp:sp>
    <dsp:sp modelId="{C9E703C0-D54A-43B4-9CB4-888803AE8B41}">
      <dsp:nvSpPr>
        <dsp:cNvPr id="0" name=""/>
        <dsp:cNvSpPr/>
      </dsp:nvSpPr>
      <dsp:spPr>
        <a:xfrm rot="5400000">
          <a:off x="1782607" y="4198308"/>
          <a:ext cx="184544" cy="2214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600" kern="1200"/>
        </a:p>
      </dsp:txBody>
      <dsp:txXfrm rot="-5400000">
        <a:off x="1808444" y="4216762"/>
        <a:ext cx="132872" cy="129181"/>
      </dsp:txXfrm>
    </dsp:sp>
    <dsp:sp modelId="{83D3691E-5E27-4376-94AD-B087FCDFF0ED}">
      <dsp:nvSpPr>
        <dsp:cNvPr id="0" name=""/>
        <dsp:cNvSpPr/>
      </dsp:nvSpPr>
      <dsp:spPr>
        <a:xfrm>
          <a:off x="0" y="4432064"/>
          <a:ext cx="3749760" cy="492117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희망서비스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선택</a:t>
          </a:r>
          <a:r>
            <a:rPr lang="ko-KR" altLang="en-US" sz="2000" kern="1200" dirty="0" err="1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rPr>
            <a:t>「신청」</a:t>
          </a:r>
          <a:r>
            <a:rPr lang="ko-KR" altLang="en-US" sz="2000" kern="1200" dirty="0" err="1">
              <a:latin typeface="HY헤드라인M" panose="02030600000101010101" pitchFamily="18" charset="-127"/>
              <a:ea typeface="HY헤드라인M" panose="02030600000101010101" pitchFamily="18" charset="-127"/>
            </a:rPr>
            <a:t>클릭</a:t>
          </a:r>
          <a:r>
            <a:rPr lang="ko-KR" altLang="en-US" sz="2000" kern="1200" dirty="0">
              <a:latin typeface="HY헤드라인M" panose="02030600000101010101" pitchFamily="18" charset="-127"/>
              <a:ea typeface="HY헤드라인M" panose="02030600000101010101" pitchFamily="18" charset="-127"/>
            </a:rPr>
            <a:t> </a:t>
          </a:r>
        </a:p>
      </dsp:txBody>
      <dsp:txXfrm>
        <a:off x="14414" y="4446478"/>
        <a:ext cx="3720932" cy="46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defTabSz="918595" eaLnBrk="1" latinLnBrk="0" hangingPunct="1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854450" y="0"/>
            <a:ext cx="2951163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algn="r" defTabSz="918595" eaLnBrk="1" latinLnBrk="0" hangingPunct="1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>
          <a:xfrm>
            <a:off x="0" y="9440863"/>
            <a:ext cx="2951163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defTabSz="918595" eaLnBrk="1" latinLnBrk="0" hangingPunct="1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>
          <a:xfrm>
            <a:off x="3854450" y="9440863"/>
            <a:ext cx="2951163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algn="r" defTabSz="918595" eaLnBrk="1" latinLnBrk="0" hangingPunct="1">
              <a:defRPr kumimoji="0" sz="1200">
                <a:latin typeface="Arial"/>
                <a:ea typeface="굴림"/>
                <a:cs typeface="+mn-cs"/>
              </a:defRPr>
            </a:lvl1pPr>
          </a:lstStyle>
          <a:p>
            <a:pPr>
              <a:defRPr/>
            </a:pPr>
            <a:fld id="{FE1E485A-CBED-45F6-9058-1E74ECA111DD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defTabSz="918595" eaLnBrk="1" latinLnBrk="0" hangingPunct="1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>
          <a:xfrm>
            <a:off x="3854450" y="0"/>
            <a:ext cx="2951163" cy="4968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>
            <a:lvl1pPr algn="r" defTabSz="918595" eaLnBrk="1" latinLnBrk="0" hangingPunct="1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7713"/>
            <a:ext cx="4967288" cy="37258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t" anchorCtr="0">
            <a:prstTxWarp prst="textNoShape">
              <a:avLst/>
            </a:prstTxWarp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9440863"/>
            <a:ext cx="2951163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defTabSz="918595" eaLnBrk="1" latinLnBrk="0" hangingPunct="1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54450" y="9440863"/>
            <a:ext cx="2951163" cy="496887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square" lIns="91818" tIns="45908" rIns="91818" bIns="45908" anchor="b" anchorCtr="0">
            <a:prstTxWarp prst="textNoShape">
              <a:avLst/>
            </a:prstTxWarp>
          </a:bodyPr>
          <a:lstStyle>
            <a:lvl1pPr algn="r" defTabSz="918595" eaLnBrk="1" latinLnBrk="0" hangingPunct="1">
              <a:defRPr kumimoji="0" sz="1200">
                <a:latin typeface="Arial"/>
                <a:ea typeface="굴림"/>
                <a:cs typeface="Arial"/>
              </a:defRPr>
            </a:lvl1pPr>
          </a:lstStyle>
          <a:p>
            <a:pPr>
              <a:defRPr/>
            </a:pPr>
            <a:fld id="{1CA7F309-B82B-4354-B74F-A30CE6EE082E}" type="slidenum">
              <a:rPr lang="de-DE" altLang="ko-KR"/>
              <a:pPr>
                <a:defRPr/>
              </a:pPr>
              <a:t>‹#›</a:t>
            </a:fld>
            <a:endParaRPr lang="de-DE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endParaRPr lang="ko-KR" altLang="en-US">
              <a:latin typeface="Arial" panose="020B0604020202020204" pitchFamily="34" charset="0"/>
            </a:endParaRPr>
          </a:p>
        </p:txBody>
      </p:sp>
      <p:sp>
        <p:nvSpPr>
          <p:cNvPr id="8196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BDB12DE8-0D9F-4C00-A543-2F269D892300}" type="slidenum">
              <a:rPr kumimoji="0" lang="en-US" altLang="ko-KR" sz="1200" smtClean="0">
                <a:cs typeface="Arial" panose="020B0604020202020204" pitchFamily="34" charset="0"/>
              </a:rPr>
              <a:pPr/>
              <a:t>1</a:t>
            </a:fld>
            <a:endParaRPr kumimoji="0" lang="en-US" altLang="ko-KR" sz="1200"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2813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2813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2813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2813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2813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FCB8C12-4DF8-4DF5-A611-74B761E16582}" type="slidenum">
              <a:rPr kumimoji="0" lang="en-US" altLang="ko-KR" sz="1200" smtClean="0">
                <a:cs typeface="Arial" panose="020B0604020202020204" pitchFamily="34" charset="0"/>
              </a:rPr>
              <a:pPr/>
              <a:t>2</a:t>
            </a:fld>
            <a:endParaRPr kumimoji="0" lang="en-US" altLang="ko-KR" sz="1200">
              <a:cs typeface="Arial" panose="020B0604020202020204" pitchFamily="34" charset="0"/>
            </a:endParaRPr>
          </a:p>
        </p:txBody>
      </p:sp>
      <p:sp>
        <p:nvSpPr>
          <p:cNvPr id="10243" name="Rectangle 7"/>
          <p:cNvSpPr txBox="1">
            <a:spLocks noGrp="1" noChangeArrowheads="1"/>
          </p:cNvSpPr>
          <p:nvPr/>
        </p:nvSpPr>
        <p:spPr bwMode="auto">
          <a:xfrm>
            <a:off x="3857625" y="9447213"/>
            <a:ext cx="294957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217" tIns="47609" rIns="95217" bIns="47609" anchor="b"/>
          <a:lstStyle>
            <a:lvl1pPr defTabSz="946150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46150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46150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46150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46150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algn="r" eaLnBrk="1" hangingPunct="1"/>
            <a:fld id="{3084A848-38EA-442C-B5C4-C6481DADEA35}" type="slidenum">
              <a:rPr kumimoji="0" lang="en-US" altLang="ko-KR" sz="1300"/>
              <a:pPr algn="r" eaLnBrk="1" hangingPunct="1"/>
              <a:t>2</a:t>
            </a:fld>
            <a:endParaRPr kumimoji="0" lang="en-US" altLang="ko-KR" sz="1300"/>
          </a:p>
        </p:txBody>
      </p:sp>
      <p:sp>
        <p:nvSpPr>
          <p:cNvPr id="1024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7713"/>
            <a:ext cx="4968875" cy="3727450"/>
          </a:xfrm>
          <a:ln/>
        </p:spPr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08050" y="4721225"/>
            <a:ext cx="4991100" cy="44719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217" tIns="47609" rIns="95217" bIns="47609" numCol="1" compatLnSpc="1"/>
          <a:lstStyle/>
          <a:p>
            <a:pPr eaLnBrk="1" hangingPunct="1"/>
            <a:endParaRPr lang="ko-KR" altLang="en-US"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3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05041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DC516E-1725-4A7C-BF3C-5FFE16AD4C5C}" type="slidenum">
              <a:rPr lang="de-DE" altLang="ko-KR" smtClean="0"/>
              <a:pPr>
                <a:defRPr/>
              </a:pPr>
              <a:t>4</a:t>
            </a:fld>
            <a:endParaRPr lang="de-DE" altLang="ko-KR"/>
          </a:p>
        </p:txBody>
      </p:sp>
    </p:spTree>
    <p:extLst>
      <p:ext uri="{BB962C8B-B14F-4D97-AF65-F5344CB8AC3E}">
        <p14:creationId xmlns:p14="http://schemas.microsoft.com/office/powerpoint/2010/main" val="29785925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DC516E-1725-4A7C-BF3C-5FFE16AD4C5C}" type="slidenum">
              <a:rPr lang="de-DE" altLang="ko-KR" smtClean="0"/>
              <a:pPr>
                <a:defRPr/>
              </a:pPr>
              <a:t>5</a:t>
            </a:fld>
            <a:endParaRPr lang="de-DE" altLang="ko-KR"/>
          </a:p>
        </p:txBody>
      </p:sp>
    </p:spTree>
    <p:extLst>
      <p:ext uri="{BB962C8B-B14F-4D97-AF65-F5344CB8AC3E}">
        <p14:creationId xmlns:p14="http://schemas.microsoft.com/office/powerpoint/2010/main" val="3497270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DC516E-1725-4A7C-BF3C-5FFE16AD4C5C}" type="slidenum">
              <a:rPr lang="de-DE" altLang="ko-KR" smtClean="0"/>
              <a:pPr>
                <a:defRPr/>
              </a:pPr>
              <a:t>6</a:t>
            </a:fld>
            <a:endParaRPr lang="de-DE" altLang="ko-KR"/>
          </a:p>
        </p:txBody>
      </p:sp>
    </p:spTree>
    <p:extLst>
      <p:ext uri="{BB962C8B-B14F-4D97-AF65-F5344CB8AC3E}">
        <p14:creationId xmlns:p14="http://schemas.microsoft.com/office/powerpoint/2010/main" val="20914624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7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111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8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473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9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6805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10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782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11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626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12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52177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13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3675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14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727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15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0651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16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2643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17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3093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18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91366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CA7F309-B82B-4354-B74F-A30CE6EE082E}" type="slidenum">
              <a:rPr lang="de-DE" altLang="ko-KR" smtClean="0"/>
              <a:pPr>
                <a:defRPr/>
              </a:pPr>
              <a:t>19</a:t>
            </a:fld>
            <a:endParaRPr lang="de-DE" altLang="ko-KR"/>
          </a:p>
        </p:txBody>
      </p:sp>
    </p:spTree>
    <p:extLst>
      <p:ext uri="{BB962C8B-B14F-4D97-AF65-F5344CB8AC3E}">
        <p14:creationId xmlns:p14="http://schemas.microsoft.com/office/powerpoint/2010/main" val="940248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20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5784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21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9493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22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90162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23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57203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24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3567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/>
          <a:p>
            <a:pPr>
              <a:defRPr/>
            </a:pPr>
            <a:endParaRPr lang="ko-KR" altLang="en-US" dirty="0">
              <a:latin typeface="Arial" panose="020B0604020202020204" pitchFamily="34" charset="0"/>
            </a:endParaRPr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/>
          <a:lstStyle>
            <a:lvl1pPr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defTabSz="917575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defTabSz="917575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fld id="{0979C17F-6E27-4B7A-93DB-38139916A8EF}" type="slidenum">
              <a:rPr kumimoji="0" lang="de-DE" altLang="ko-KR" sz="1200" smtClean="0">
                <a:cs typeface="Arial" panose="020B0604020202020204" pitchFamily="34" charset="0"/>
              </a:rPr>
              <a:pPr/>
              <a:t>25</a:t>
            </a:fld>
            <a:endParaRPr kumimoji="0" lang="de-DE" altLang="ko-KR" sz="12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9402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5DC516E-1725-4A7C-BF3C-5FFE16AD4C5C}" type="slidenum">
              <a:rPr lang="de-DE" altLang="ko-KR" smtClean="0"/>
              <a:pPr>
                <a:defRPr/>
              </a:pPr>
              <a:t>26</a:t>
            </a:fld>
            <a:endParaRPr lang="de-DE" altLang="ko-KR"/>
          </a:p>
        </p:txBody>
      </p:sp>
    </p:spTree>
    <p:extLst>
      <p:ext uri="{BB962C8B-B14F-4D97-AF65-F5344CB8AC3E}">
        <p14:creationId xmlns:p14="http://schemas.microsoft.com/office/powerpoint/2010/main" val="3091688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1" descr="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슬라이드 번호 개체 틀 1"/>
          <p:cNvSpPr txBox="1">
            <a:spLocks noChangeArrowheads="1"/>
          </p:cNvSpPr>
          <p:nvPr userDrawn="1"/>
        </p:nvSpPr>
        <p:spPr bwMode="auto">
          <a:xfrm>
            <a:off x="6740525" y="6467475"/>
            <a:ext cx="225425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algn="r" eaLnBrk="1" latinLnBrk="0" hangingPunct="1">
              <a:defRPr/>
            </a:pPr>
            <a:endParaRPr kumimoji="0" lang="ko-KR" altLang="en-US" sz="1500" b="1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</a:p>
        </p:txBody>
      </p:sp>
      <p:sp>
        <p:nvSpPr>
          <p:cNvPr id="6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98145-DC7E-425A-92C1-E80762F7276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460993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A8707-E533-41C3-926F-465B02F592D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8457019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43736-7741-4ECB-AD0D-73B1B4BF52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20164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7FDC9-9C50-4B2D-AF75-4E7C2AE8F8F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590057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C07DC-9196-45EB-A263-09B792DDA2C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82825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2BC44-8F69-49AC-915F-2C00C5F998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274732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 txBox="1">
            <a:spLocks noChangeArrowheads="1"/>
          </p:cNvSpPr>
          <p:nvPr userDrawn="1"/>
        </p:nvSpPr>
        <p:spPr bwMode="auto">
          <a:xfrm>
            <a:off x="6740525" y="6467475"/>
            <a:ext cx="225425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 latinLnBrk="1"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algn="r" eaLnBrk="1" latinLnBrk="0" hangingPunct="1">
              <a:defRPr/>
            </a:pPr>
            <a:endParaRPr kumimoji="0" lang="ko-KR" altLang="en-US" sz="1500" b="1"/>
          </a:p>
        </p:txBody>
      </p:sp>
      <p:pic>
        <p:nvPicPr>
          <p:cNvPr id="3" name="그림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6403975"/>
            <a:ext cx="1135062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192847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1pPr>
            <a:lvl2pPr>
              <a:defRPr sz="280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2pPr>
            <a:lvl3pPr>
              <a:defRPr sz="240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3pPr>
            <a:lvl4pPr>
              <a:defRPr sz="200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4pPr>
            <a:lvl5pPr>
              <a:defRPr sz="200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 baseline="0">
                <a:latin typeface="에스코어 드림 4 Regular" panose="020B0503030302020204" pitchFamily="34" charset="-127"/>
                <a:ea typeface="에스코어 드림 4 Regular" panose="020B0503030302020204" pitchFamily="34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4432C-7F08-449A-868C-EBD8C0F1812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0639316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 noProof="0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706F09-243C-401C-ACAA-01F827872E0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1245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166CC-B671-490E-A9B7-0D11864636D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362468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CDF40-5421-4CA3-B4AB-2E6052F2ED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599983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사용자 지정 레이아웃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138926250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8_Office 테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8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6103EB1-A24B-4263-B116-C653766E381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  <p:pic>
        <p:nvPicPr>
          <p:cNvPr id="1032" name="그림 22" descr="바닥3.png"/>
          <p:cNvPicPr>
            <a:picLocks noChangeAspect="1"/>
          </p:cNvPicPr>
          <p:nvPr/>
        </p:nvPicPr>
        <p:blipFill>
          <a:blip r:embed="rId15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2682875"/>
            <a:ext cx="890905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82" r:id="rId1"/>
    <p:sldLayoutId id="2147484673" r:id="rId2"/>
    <p:sldLayoutId id="2147484674" r:id="rId3"/>
    <p:sldLayoutId id="2147484675" r:id="rId4"/>
    <p:sldLayoutId id="2147484676" r:id="rId5"/>
    <p:sldLayoutId id="2147484677" r:id="rId6"/>
    <p:sldLayoutId id="2147484683" r:id="rId7"/>
    <p:sldLayoutId id="2147484678" r:id="rId8"/>
    <p:sldLayoutId id="2147484679" r:id="rId9"/>
    <p:sldLayoutId id="2147484680" r:id="rId10"/>
    <p:sldLayoutId id="2147484681" r:id="rId11"/>
    <p:sldLayoutId id="2147484684" r:id="rId12"/>
  </p:sldLayoutIdLst>
  <p:transition/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/>
          <a:ea typeface="맑은 고딕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에스코어 드림 4 Regular" panose="020B0503030302020204" pitchFamily="34" charset="-127"/>
          <a:ea typeface="에스코어 드림 4 Regular" panose="020B0503030302020204" pitchFamily="34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26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7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13" y="1841703"/>
            <a:ext cx="8275039" cy="877163"/>
          </a:xfrm>
          <a:prstGeom prst="rect">
            <a:avLst/>
          </a:prstGeom>
          <a:solidFill>
            <a:schemeClr val="accent3">
              <a:lumMod val="50000"/>
              <a:alpha val="22000"/>
            </a:schemeClr>
          </a:solidFill>
        </p:spPr>
        <p:txBody>
          <a:bodyPr wrap="square" tIns="0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5400" b="1" spc="-100" dirty="0">
                <a:ln w="19050" cmpd="sng">
                  <a:solidFill>
                    <a:srgbClr val="FFFFFF"/>
                  </a:solidFill>
                  <a:prstDash val="solid"/>
                </a:ln>
                <a:solidFill>
                  <a:srgbClr val="008000"/>
                </a:solidFill>
                <a:effectLst>
                  <a:glow rad="127000">
                    <a:schemeClr val="accent6">
                      <a:lumMod val="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rPr>
              <a:t>산업안전 </a:t>
            </a:r>
            <a:r>
              <a:rPr lang="ko-KR" altLang="en-US" sz="5400" b="1" spc="-100" dirty="0" err="1">
                <a:ln w="19050" cmpd="sng">
                  <a:solidFill>
                    <a:srgbClr val="FFFFFF"/>
                  </a:solidFill>
                  <a:prstDash val="solid"/>
                </a:ln>
                <a:solidFill>
                  <a:srgbClr val="008000"/>
                </a:solidFill>
                <a:effectLst>
                  <a:glow rad="127000">
                    <a:schemeClr val="accent6">
                      <a:lumMod val="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rPr>
              <a:t>대진단</a:t>
            </a:r>
            <a:r>
              <a:rPr lang="ko-KR" altLang="en-US" sz="5400" b="1" spc="-100" dirty="0">
                <a:ln w="19050" cmpd="sng">
                  <a:solidFill>
                    <a:srgbClr val="FFFFFF"/>
                  </a:solidFill>
                  <a:prstDash val="solid"/>
                </a:ln>
                <a:solidFill>
                  <a:srgbClr val="008000"/>
                </a:solidFill>
                <a:effectLst>
                  <a:glow rad="127000">
                    <a:schemeClr val="accent6">
                      <a:lumMod val="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rPr>
              <a:t> 이해하기</a:t>
            </a:r>
            <a:endParaRPr lang="ko-KR" altLang="en-US" sz="5400" b="1" spc="-300" dirty="0">
              <a:ln w="19050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glow rad="127000">
                  <a:schemeClr val="accent6">
                    <a:lumMod val="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헤드라인M"/>
              <a:ea typeface="HY헤드라인M"/>
              <a:cs typeface="Arial"/>
            </a:endParaRPr>
          </a:p>
        </p:txBody>
      </p:sp>
      <p:pic>
        <p:nvPicPr>
          <p:cNvPr id="7172" name="_x201167960" descr="EMB0000139c05b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406" y="5643275"/>
            <a:ext cx="1808739" cy="55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20" name="그룹 24"/>
          <p:cNvGrpSpPr>
            <a:grpSpLocks/>
          </p:cNvGrpSpPr>
          <p:nvPr/>
        </p:nvGrpSpPr>
        <p:grpSpPr bwMode="auto">
          <a:xfrm>
            <a:off x="998183" y="1901749"/>
            <a:ext cx="7475537" cy="677861"/>
            <a:chOff x="1153075" y="921182"/>
            <a:chExt cx="7475506" cy="804053"/>
          </a:xfrm>
        </p:grpSpPr>
        <p:pic>
          <p:nvPicPr>
            <p:cNvPr id="9235" name="그림 19" descr="목차8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3075" y="921182"/>
              <a:ext cx="7161957" cy="77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TextBox 3"/>
            <p:cNvSpPr txBox="1">
              <a:spLocks noChangeArrowheads="1"/>
            </p:cNvSpPr>
            <p:nvPr/>
          </p:nvSpPr>
          <p:spPr>
            <a:xfrm>
              <a:off x="1157837" y="1177273"/>
              <a:ext cx="185737" cy="547962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none">
              <a:spAutoFit/>
            </a:bodyPr>
            <a:lstStyle/>
            <a:p>
              <a:pPr eaLnBrk="1" latinLnBrk="1" hangingPunct="1">
                <a:defRPr/>
              </a:pPr>
              <a:endParaRPr kumimoji="0" lang="ko-KR" altLang="en-US" sz="2400">
                <a:latin typeface="+mn-ea"/>
                <a:ea typeface="+mn-ea"/>
                <a:cs typeface="Arial"/>
              </a:endParaRPr>
            </a:p>
          </p:txBody>
        </p:sp>
        <p:sp>
          <p:nvSpPr>
            <p:cNvPr id="48" name="TextBox 20"/>
            <p:cNvSpPr txBox="1">
              <a:spLocks noChangeArrowheads="1"/>
            </p:cNvSpPr>
            <p:nvPr/>
          </p:nvSpPr>
          <p:spPr>
            <a:xfrm>
              <a:off x="1267375" y="956958"/>
              <a:ext cx="352424" cy="679775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1" latinLnBrk="1" hangingPunct="1">
                <a:defRPr/>
              </a:pPr>
              <a:r>
                <a:rPr kumimoji="0" lang="en-US" altLang="ko-KR" sz="3200" b="1">
                  <a:solidFill>
                    <a:schemeClr val="accent6">
                      <a:lumMod val="50000"/>
                    </a:schemeClr>
                  </a:solidFill>
                  <a:latin typeface="+mn-ea"/>
                  <a:ea typeface="+mn-ea"/>
                  <a:cs typeface="Arial"/>
                </a:rPr>
                <a:t>1</a:t>
              </a:r>
              <a:endParaRPr kumimoji="0" lang="ko-KR" altLang="en-US" sz="3200" b="1">
                <a:solidFill>
                  <a:schemeClr val="accent6">
                    <a:lumMod val="50000"/>
                  </a:schemeClr>
                </a:solidFill>
                <a:latin typeface="+mn-ea"/>
                <a:ea typeface="+mn-ea"/>
                <a:cs typeface="Arial"/>
              </a:endParaRPr>
            </a:p>
          </p:txBody>
        </p:sp>
        <p:sp>
          <p:nvSpPr>
            <p:cNvPr id="49" name="Text Box 126"/>
            <p:cNvSpPr txBox="1">
              <a:spLocks noChangeArrowheads="1"/>
            </p:cNvSpPr>
            <p:nvPr/>
          </p:nvSpPr>
          <p:spPr bwMode="gray">
            <a:xfrm>
              <a:off x="1975397" y="1034163"/>
              <a:ext cx="6653184" cy="547962"/>
            </a:xfrm>
            <a:prstGeom prst="rect">
              <a:avLst/>
            </a:prstGeom>
            <a:noFill/>
            <a:ln w="9525" algn="ctr">
              <a:noFill/>
              <a:miter/>
            </a:ln>
          </p:spPr>
          <p:txBody>
            <a:bodyPr>
              <a:spAutoFit/>
            </a:bodyPr>
            <a:lstStyle/>
            <a:p>
              <a:pPr eaLnBrk="1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400" b="1" kern="0">
                  <a:latin typeface="+mn-ea"/>
                  <a:ea typeface="+mn-ea"/>
                  <a:cs typeface="Arial"/>
                </a:rPr>
                <a:t>산업안전 대진단이란</a:t>
              </a:r>
              <a:r>
                <a:rPr kumimoji="0" lang="en-US" altLang="ko-KR" sz="2400" b="1" kern="0">
                  <a:latin typeface="+mn-ea"/>
                  <a:ea typeface="+mn-ea"/>
                  <a:cs typeface="Arial"/>
                </a:rPr>
                <a:t>?</a:t>
              </a:r>
              <a:endParaRPr kumimoji="0" lang="en-US" altLang="ko-KR" sz="2400" b="1" kern="0" dirty="0">
                <a:latin typeface="+mn-ea"/>
                <a:ea typeface="+mn-ea"/>
                <a:cs typeface="Arial"/>
              </a:endParaRPr>
            </a:p>
          </p:txBody>
        </p:sp>
      </p:grpSp>
      <p:grpSp>
        <p:nvGrpSpPr>
          <p:cNvPr id="9221" name="그룹 27"/>
          <p:cNvGrpSpPr>
            <a:grpSpLocks/>
          </p:cNvGrpSpPr>
          <p:nvPr/>
        </p:nvGrpSpPr>
        <p:grpSpPr bwMode="auto">
          <a:xfrm>
            <a:off x="998183" y="4043031"/>
            <a:ext cx="7163128" cy="656207"/>
            <a:chOff x="1150490" y="3849011"/>
            <a:chExt cx="7161957" cy="777704"/>
          </a:xfrm>
        </p:grpSpPr>
        <p:pic>
          <p:nvPicPr>
            <p:cNvPr id="9232" name="그림 19" descr="목차8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0490" y="3849716"/>
              <a:ext cx="7161957" cy="7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TextBox 31"/>
            <p:cNvSpPr txBox="1">
              <a:spLocks noChangeArrowheads="1"/>
            </p:cNvSpPr>
            <p:nvPr/>
          </p:nvSpPr>
          <p:spPr>
            <a:xfrm>
              <a:off x="1264771" y="3849011"/>
              <a:ext cx="352367" cy="67919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1" latinLnBrk="1" hangingPunct="1">
                <a:defRPr/>
              </a:pPr>
              <a:r>
                <a:rPr kumimoji="0" lang="en-US" altLang="ko-KR" sz="3200" b="1" dirty="0">
                  <a:solidFill>
                    <a:schemeClr val="accent6">
                      <a:lumMod val="50000"/>
                    </a:schemeClr>
                  </a:solidFill>
                  <a:latin typeface="+mn-ea"/>
                  <a:ea typeface="+mn-ea"/>
                  <a:cs typeface="Arial"/>
                </a:rPr>
                <a:t>3</a:t>
              </a:r>
              <a:endParaRPr kumimoji="0" lang="ko-KR" altLang="en-US" sz="3200" b="1" dirty="0">
                <a:solidFill>
                  <a:schemeClr val="accent6">
                    <a:lumMod val="50000"/>
                  </a:schemeClr>
                </a:solidFill>
                <a:latin typeface="+mn-ea"/>
                <a:ea typeface="+mn-ea"/>
                <a:cs typeface="Arial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042519" y="3960015"/>
              <a:ext cx="4005570" cy="5471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latinLnBrk="1" hangingPunct="1">
                <a:defRPr/>
              </a:pPr>
              <a:r>
                <a:rPr kumimoji="0" lang="ko-KR" altLang="en-US" sz="2400" b="1" kern="0" dirty="0">
                  <a:latin typeface="+mn-ea"/>
                  <a:ea typeface="+mn-ea"/>
                  <a:cs typeface="Arial"/>
                </a:rPr>
                <a:t>산업안전 </a:t>
              </a:r>
              <a:r>
                <a:rPr kumimoji="0" lang="ko-KR" altLang="en-US" sz="2400" b="1" kern="0" dirty="0" err="1">
                  <a:latin typeface="+mn-ea"/>
                  <a:ea typeface="+mn-ea"/>
                  <a:cs typeface="Arial"/>
                </a:rPr>
                <a:t>대진단</a:t>
              </a:r>
              <a:r>
                <a:rPr kumimoji="0" lang="ko-KR" altLang="en-US" sz="2400" b="1" kern="0" dirty="0">
                  <a:latin typeface="+mn-ea"/>
                  <a:ea typeface="+mn-ea"/>
                  <a:cs typeface="Arial"/>
                </a:rPr>
                <a:t> 참여 방법 </a:t>
              </a:r>
            </a:p>
          </p:txBody>
        </p:sp>
      </p:grpSp>
      <p:grpSp>
        <p:nvGrpSpPr>
          <p:cNvPr id="9222" name="그룹 3"/>
          <p:cNvGrpSpPr>
            <a:grpSpLocks/>
          </p:cNvGrpSpPr>
          <p:nvPr/>
        </p:nvGrpSpPr>
        <p:grpSpPr bwMode="auto">
          <a:xfrm>
            <a:off x="998183" y="2947378"/>
            <a:ext cx="7721955" cy="707626"/>
            <a:chOff x="1016105" y="2155990"/>
            <a:chExt cx="7723479" cy="708435"/>
          </a:xfrm>
        </p:grpSpPr>
        <p:grpSp>
          <p:nvGrpSpPr>
            <p:cNvPr id="9227" name="그룹 25"/>
            <p:cNvGrpSpPr>
              <a:grpSpLocks/>
            </p:cNvGrpSpPr>
            <p:nvPr/>
          </p:nvGrpSpPr>
          <p:grpSpPr bwMode="auto">
            <a:xfrm>
              <a:off x="1016105" y="2155990"/>
              <a:ext cx="7654058" cy="708435"/>
              <a:chOff x="1158980" y="1866677"/>
              <a:chExt cx="7654058" cy="840679"/>
            </a:xfrm>
          </p:grpSpPr>
          <p:pic>
            <p:nvPicPr>
              <p:cNvPr id="9229" name="그림 19" descr="목차8.pn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58980" y="1866677"/>
                <a:ext cx="7161957" cy="7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1" name="TextBox 29"/>
              <p:cNvSpPr txBox="1">
                <a:spLocks noChangeArrowheads="1"/>
              </p:cNvSpPr>
              <p:nvPr/>
            </p:nvSpPr>
            <p:spPr>
              <a:xfrm>
                <a:off x="1273658" y="1899660"/>
                <a:ext cx="352495" cy="673299"/>
              </a:xfrm>
              <a:prstGeom prst="rect">
                <a:avLst/>
              </a:prstGeom>
              <a:noFill/>
              <a:ln w="9525">
                <a:noFill/>
                <a:miter/>
              </a:ln>
            </p:spPr>
            <p:txBody>
              <a:bodyPr>
                <a:spAutoFit/>
              </a:bodyPr>
              <a:lstStyle/>
              <a:p>
                <a:pPr eaLnBrk="1" latinLnBrk="1" hangingPunct="1">
                  <a:defRPr/>
                </a:pPr>
                <a:r>
                  <a:rPr kumimoji="0" lang="en-US" altLang="ko-KR" sz="3200" b="1" dirty="0">
                    <a:solidFill>
                      <a:schemeClr val="accent6">
                        <a:lumMod val="50000"/>
                      </a:schemeClr>
                    </a:solidFill>
                    <a:latin typeface="+mn-ea"/>
                    <a:ea typeface="+mn-ea"/>
                    <a:cs typeface="Arial"/>
                  </a:rPr>
                  <a:t>2</a:t>
                </a:r>
                <a:endParaRPr kumimoji="0" lang="ko-KR" altLang="en-US" sz="3200" b="1" dirty="0">
                  <a:solidFill>
                    <a:schemeClr val="accent6">
                      <a:lumMod val="50000"/>
                    </a:schemeClr>
                  </a:solidFill>
                  <a:latin typeface="+mn-ea"/>
                  <a:ea typeface="+mn-ea"/>
                  <a:cs typeface="Arial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1970707" y="2084488"/>
                <a:ext cx="6841888" cy="62237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eaLnBrk="1" latinLnBrk="1" hangingPunct="1">
                  <a:defRPr/>
                </a:pPr>
                <a:endParaRPr kumimoji="0" lang="ko-KR" altLang="en-US" sz="2800" b="1" kern="0">
                  <a:solidFill>
                    <a:srgbClr val="000000"/>
                  </a:solidFill>
                  <a:latin typeface="+mn-ea"/>
                  <a:ea typeface="+mn-ea"/>
                  <a:cs typeface="Arial"/>
                </a:endParaRPr>
              </a:p>
            </p:txBody>
          </p:sp>
        </p:grpSp>
        <p:sp>
          <p:nvSpPr>
            <p:cNvPr id="39" name="직사각형 38"/>
            <p:cNvSpPr/>
            <p:nvPr/>
          </p:nvSpPr>
          <p:spPr>
            <a:xfrm>
              <a:off x="1870704" y="2248946"/>
              <a:ext cx="6868880" cy="46249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latinLnBrk="1" hangingPunct="1">
                <a:defRPr/>
              </a:pPr>
              <a:r>
                <a:rPr kumimoji="0" lang="ko-KR" altLang="en-US" sz="2400" b="1" kern="0" dirty="0">
                  <a:solidFill>
                    <a:srgbClr val="000000"/>
                  </a:solidFill>
                  <a:latin typeface="+mn-ea"/>
                  <a:ea typeface="+mn-ea"/>
                  <a:cs typeface="Arial"/>
                </a:rPr>
                <a:t>산업안전 </a:t>
              </a:r>
              <a:r>
                <a:rPr kumimoji="0" lang="ko-KR" altLang="en-US" sz="2400" b="1" kern="0" dirty="0" err="1">
                  <a:solidFill>
                    <a:srgbClr val="000000"/>
                  </a:solidFill>
                  <a:latin typeface="+mn-ea"/>
                  <a:ea typeface="+mn-ea"/>
                  <a:cs typeface="Arial"/>
                </a:rPr>
                <a:t>대진단</a:t>
              </a:r>
              <a:r>
                <a:rPr kumimoji="0" lang="ko-KR" altLang="en-US" sz="2400" b="1" kern="0" dirty="0">
                  <a:solidFill>
                    <a:srgbClr val="000000"/>
                  </a:solidFill>
                  <a:latin typeface="+mn-ea"/>
                  <a:ea typeface="+mn-ea"/>
                  <a:cs typeface="Arial"/>
                </a:rPr>
                <a:t> 세부 내용</a:t>
              </a:r>
              <a:endParaRPr kumimoji="0" lang="en-US" altLang="ko-KR" sz="2400" b="1" kern="0" dirty="0">
                <a:solidFill>
                  <a:srgbClr val="000000"/>
                </a:solidFill>
                <a:latin typeface="+mn-ea"/>
                <a:ea typeface="+mn-ea"/>
                <a:cs typeface="Arial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2967643" y="389"/>
            <a:ext cx="3341718" cy="750791"/>
            <a:chOff x="2585257" y="389"/>
            <a:chExt cx="3341718" cy="750791"/>
          </a:xfrm>
        </p:grpSpPr>
        <p:sp>
          <p:nvSpPr>
            <p:cNvPr id="25" name="TextBox 37"/>
            <p:cNvSpPr txBox="1">
              <a:spLocks noChangeArrowheads="1"/>
            </p:cNvSpPr>
            <p:nvPr/>
          </p:nvSpPr>
          <p:spPr>
            <a:xfrm>
              <a:off x="2585259" y="389"/>
              <a:ext cx="3341716" cy="569206"/>
            </a:xfrm>
            <a:prstGeom prst="rect">
              <a:avLst/>
            </a:prstGeom>
            <a:gradFill flip="none" rotWithShape="1">
              <a:gsLst>
                <a:gs pos="0">
                  <a:srgbClr val="92D050">
                    <a:shade val="30000"/>
                    <a:satMod val="115000"/>
                  </a:srgbClr>
                </a:gs>
                <a:gs pos="50000">
                  <a:srgbClr val="92D050">
                    <a:shade val="67500"/>
                    <a:satMod val="115000"/>
                  </a:srgbClr>
                </a:gs>
                <a:gs pos="100000">
                  <a:srgbClr val="92D050">
                    <a:shade val="100000"/>
                    <a:satMod val="115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목     차</a:t>
              </a:r>
              <a:endParaRPr lang="ko-KR" altLang="en-US" sz="320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6" name="직각 삼각형 25"/>
            <p:cNvSpPr/>
            <p:nvPr/>
          </p:nvSpPr>
          <p:spPr>
            <a:xfrm flipH="1" flipV="1">
              <a:off x="2585257" y="581723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그룹 27"/>
          <p:cNvGrpSpPr>
            <a:grpSpLocks/>
          </p:cNvGrpSpPr>
          <p:nvPr/>
        </p:nvGrpSpPr>
        <p:grpSpPr bwMode="auto">
          <a:xfrm>
            <a:off x="998183" y="5149936"/>
            <a:ext cx="7163128" cy="656207"/>
            <a:chOff x="1150490" y="3849011"/>
            <a:chExt cx="7161957" cy="777704"/>
          </a:xfrm>
        </p:grpSpPr>
        <p:pic>
          <p:nvPicPr>
            <p:cNvPr id="28" name="그림 19" descr="목차8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50490" y="3849716"/>
              <a:ext cx="7161957" cy="7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31"/>
            <p:cNvSpPr txBox="1">
              <a:spLocks noChangeArrowheads="1"/>
            </p:cNvSpPr>
            <p:nvPr/>
          </p:nvSpPr>
          <p:spPr>
            <a:xfrm>
              <a:off x="1264771" y="3849011"/>
              <a:ext cx="352367" cy="693046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1" latinLnBrk="1" hangingPunct="1">
                <a:defRPr/>
              </a:pPr>
              <a:r>
                <a:rPr kumimoji="0" lang="en-US" altLang="ko-KR" sz="3200" b="1" dirty="0">
                  <a:solidFill>
                    <a:schemeClr val="accent6">
                      <a:lumMod val="50000"/>
                    </a:schemeClr>
                  </a:solidFill>
                  <a:latin typeface="+mn-ea"/>
                  <a:ea typeface="+mn-ea"/>
                  <a:cs typeface="Arial"/>
                </a:rPr>
                <a:t>4</a:t>
              </a:r>
              <a:endParaRPr kumimoji="0" lang="ko-KR" altLang="en-US" sz="3200" b="1" dirty="0">
                <a:solidFill>
                  <a:schemeClr val="accent6">
                    <a:lumMod val="50000"/>
                  </a:schemeClr>
                </a:solidFill>
                <a:latin typeface="+mn-ea"/>
                <a:ea typeface="+mn-ea"/>
                <a:cs typeface="Arial"/>
              </a:endParaRPr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2042519" y="3960015"/>
              <a:ext cx="4005570" cy="5471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latinLnBrk="1" hangingPunct="1">
                <a:defRPr/>
              </a:pPr>
              <a:r>
                <a:rPr kumimoji="0" lang="ko-KR" altLang="en-US" sz="2400" b="1" kern="0" dirty="0">
                  <a:latin typeface="+mn-ea"/>
                  <a:ea typeface="+mn-ea"/>
                  <a:cs typeface="Arial"/>
                </a:rPr>
                <a:t>산업안전 </a:t>
              </a:r>
              <a:r>
                <a:rPr kumimoji="0" lang="ko-KR" altLang="en-US" sz="2400" b="1" kern="0" dirty="0" err="1">
                  <a:latin typeface="+mn-ea"/>
                  <a:ea typeface="+mn-ea"/>
                  <a:cs typeface="Arial"/>
                </a:rPr>
                <a:t>대진단</a:t>
              </a:r>
              <a:r>
                <a:rPr kumimoji="0" lang="ko-KR" altLang="en-US" sz="2400" b="1" kern="0" dirty="0">
                  <a:latin typeface="+mn-ea"/>
                  <a:ea typeface="+mn-ea"/>
                  <a:cs typeface="Arial"/>
                </a:rPr>
                <a:t> 협조 사항</a:t>
              </a:r>
            </a:p>
          </p:txBody>
        </p:sp>
      </p:grpSp>
    </p:spTree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29"/>
          <p:cNvSpPr>
            <a:spLocks noChangeArrowheads="1"/>
          </p:cNvSpPr>
          <p:nvPr/>
        </p:nvSpPr>
        <p:spPr bwMode="auto">
          <a:xfrm>
            <a:off x="3340374" y="1934606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Rectangle 33"/>
          <p:cNvSpPr>
            <a:spLocks noChangeArrowheads="1"/>
          </p:cNvSpPr>
          <p:nvPr/>
        </p:nvSpPr>
        <p:spPr bwMode="auto">
          <a:xfrm>
            <a:off x="2194746" y="207589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0DF7C394-4419-8509-A061-2AED565C7ABB}"/>
              </a:ext>
            </a:extLst>
          </p:cNvPr>
          <p:cNvGrpSpPr/>
          <p:nvPr/>
        </p:nvGrpSpPr>
        <p:grpSpPr>
          <a:xfrm>
            <a:off x="2299437" y="389"/>
            <a:ext cx="4894942" cy="753890"/>
            <a:chOff x="1883801" y="389"/>
            <a:chExt cx="4894942" cy="753890"/>
          </a:xfrm>
        </p:grpSpPr>
        <p:sp>
          <p:nvSpPr>
            <p:cNvPr id="20" name="TextBox 37">
              <a:extLst>
                <a:ext uri="{FF2B5EF4-FFF2-40B4-BE49-F238E27FC236}">
                  <a16:creationId xmlns:a16="http://schemas.microsoft.com/office/drawing/2014/main" id="{A0C058D6-0CEC-A7A2-D031-0D1B5988792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889151" y="389"/>
              <a:ext cx="4889592" cy="584775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대진단이란</a:t>
              </a:r>
              <a:r>
                <a:rPr lang="en-US" altLang="ko-KR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?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id="{E16064F2-8C90-A4A5-297C-B7F02E53E271}"/>
                </a:ext>
              </a:extLst>
            </p:cNvPr>
            <p:cNvSpPr/>
            <p:nvPr/>
          </p:nvSpPr>
          <p:spPr>
            <a:xfrm flipH="1" flipV="1">
              <a:off x="1883801" y="584822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61AE1947-9C27-240F-D6BA-08F0852D16A4}"/>
              </a:ext>
            </a:extLst>
          </p:cNvPr>
          <p:cNvGrpSpPr/>
          <p:nvPr/>
        </p:nvGrpSpPr>
        <p:grpSpPr>
          <a:xfrm>
            <a:off x="317054" y="1099724"/>
            <a:ext cx="8276366" cy="4970759"/>
            <a:chOff x="210302" y="1397765"/>
            <a:chExt cx="8276366" cy="4556097"/>
          </a:xfrm>
        </p:grpSpPr>
        <p:grpSp>
          <p:nvGrpSpPr>
            <p:cNvPr id="23" name="Group 67">
              <a:extLst>
                <a:ext uri="{FF2B5EF4-FFF2-40B4-BE49-F238E27FC236}">
                  <a16:creationId xmlns:a16="http://schemas.microsoft.com/office/drawing/2014/main" id="{E36DF546-9D78-2039-EC5F-4B9F5E4CC7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6702" y="1397765"/>
              <a:ext cx="8249966" cy="1121111"/>
              <a:chOff x="234" y="3020"/>
              <a:chExt cx="5156" cy="546"/>
            </a:xfrm>
          </p:grpSpPr>
          <p:sp>
            <p:nvSpPr>
              <p:cNvPr id="36" name="AutoShape 56">
                <a:extLst>
                  <a:ext uri="{FF2B5EF4-FFF2-40B4-BE49-F238E27FC236}">
                    <a16:creationId xmlns:a16="http://schemas.microsoft.com/office/drawing/2014/main" id="{DC76E327-196A-6B9D-FF4D-D112451432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" y="3129"/>
                <a:ext cx="5105" cy="437"/>
              </a:xfrm>
              <a:prstGeom prst="roundRect">
                <a:avLst>
                  <a:gd name="adj" fmla="val 2843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FFFFFF"/>
                  </a:gs>
                  <a:gs pos="100000">
                    <a:srgbClr val="CCECFF"/>
                  </a:gs>
                </a:gsLst>
                <a:lin ang="5400000" scaled="1"/>
              </a:gradFill>
              <a:ln w="25400" algn="ctr">
                <a:solidFill>
                  <a:srgbClr val="003366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중대재해 예방 및 중대재해처벌법 대비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, 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안전보건관리체계를 </a:t>
                </a:r>
                <a:r>
                  <a:rPr lang="ko-KR" altLang="en-US" sz="2000" dirty="0"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진단</a:t>
                </a:r>
                <a:r>
                  <a:rPr lang="en-US" altLang="ko-KR" sz="2000" dirty="0"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·</a:t>
                </a:r>
                <a:r>
                  <a:rPr lang="ko-KR" altLang="en-US" sz="2000" dirty="0"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개선</a:t>
                </a:r>
                <a:endParaRPr lang="en-US" altLang="ko-KR" sz="2000" i="1" dirty="0"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pic>
            <p:nvPicPr>
              <p:cNvPr id="37" name="Picture 57" descr="4">
                <a:extLst>
                  <a:ext uri="{FF2B5EF4-FFF2-40B4-BE49-F238E27FC236}">
                    <a16:creationId xmlns:a16="http://schemas.microsoft.com/office/drawing/2014/main" id="{D7D6329F-C668-0E3E-1BD3-1603A12DB9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1819" b="-784"/>
              <a:stretch>
                <a:fillRect/>
              </a:stretch>
            </p:blipFill>
            <p:spPr bwMode="auto">
              <a:xfrm>
                <a:off x="234" y="3020"/>
                <a:ext cx="2169" cy="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8" name="AutoShape 58">
                <a:extLst>
                  <a:ext uri="{FF2B5EF4-FFF2-40B4-BE49-F238E27FC236}">
                    <a16:creationId xmlns:a16="http://schemas.microsoft.com/office/drawing/2014/main" id="{A6E579C3-AD4E-80B1-1C3E-677CC3D2C8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3045"/>
                <a:ext cx="3642" cy="208"/>
              </a:xfrm>
              <a:prstGeom prst="flowChartAlternateProcess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ko-KR" sz="2000" dirty="0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 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산업안전 </a:t>
                </a:r>
                <a:r>
                  <a:rPr lang="ko-KR" altLang="en-US" sz="2000" dirty="0" err="1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대진단이란</a:t>
                </a:r>
                <a:r>
                  <a:rPr lang="en-US" altLang="ko-KR" sz="2000" dirty="0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?</a:t>
                </a:r>
                <a:endParaRPr lang="ko-KR" altLang="en-US" sz="2000" dirty="0">
                  <a:solidFill>
                    <a:schemeClr val="bg1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endParaRPr>
              </a:p>
            </p:txBody>
          </p:sp>
        </p:grpSp>
        <p:grpSp>
          <p:nvGrpSpPr>
            <p:cNvPr id="24" name="Group 67">
              <a:extLst>
                <a:ext uri="{FF2B5EF4-FFF2-40B4-BE49-F238E27FC236}">
                  <a16:creationId xmlns:a16="http://schemas.microsoft.com/office/drawing/2014/main" id="{D6512A7A-FB63-99D6-620C-90AB243AEA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0302" y="2939286"/>
              <a:ext cx="8237165" cy="1445535"/>
              <a:chOff x="210" y="2926"/>
              <a:chExt cx="5148" cy="704"/>
            </a:xfrm>
          </p:grpSpPr>
          <p:sp>
            <p:nvSpPr>
              <p:cNvPr id="31" name="AutoShape 56">
                <a:extLst>
                  <a:ext uri="{FF2B5EF4-FFF2-40B4-BE49-F238E27FC236}">
                    <a16:creationId xmlns:a16="http://schemas.microsoft.com/office/drawing/2014/main" id="{9D90C58A-EEF1-2642-E6C3-B6C96B572E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3" y="3033"/>
                <a:ext cx="5105" cy="597"/>
              </a:xfrm>
              <a:prstGeom prst="roundRect">
                <a:avLst>
                  <a:gd name="adj" fmla="val 2843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FFFFFF"/>
                  </a:gs>
                  <a:gs pos="100000">
                    <a:srgbClr val="CCECFF"/>
                  </a:gs>
                </a:gsLst>
                <a:lin ang="5400000" scaled="1"/>
              </a:gradFill>
              <a:ln w="25400" algn="ctr">
                <a:solidFill>
                  <a:srgbClr val="003366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(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대상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) 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전국 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83.7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만개 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50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인 미만 중소기업 사업장 중심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, 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누구나 참여 가능</a:t>
                </a:r>
                <a:endParaRPr lang="en-US" altLang="ko-KR" sz="2000" dirty="0">
                  <a:solidFill>
                    <a:srgbClr val="FF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>
                  <a:spcBef>
                    <a:spcPct val="0"/>
                  </a:spcBef>
                  <a:buClrTx/>
                  <a:buSz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(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기간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) 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연중 실시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(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집중 </a:t>
                </a:r>
                <a:r>
                  <a:rPr lang="ko-KR" altLang="en-US" sz="2000" dirty="0" err="1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실시기간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: 1.29 ~ 4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월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)</a:t>
                </a: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FF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</a:t>
                </a:r>
                <a:endParaRPr lang="en-US" altLang="ko-KR" sz="2000" i="1" dirty="0">
                  <a:solidFill>
                    <a:srgbClr val="0000FF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pic>
            <p:nvPicPr>
              <p:cNvPr id="32" name="Picture 57" descr="4">
                <a:extLst>
                  <a:ext uri="{FF2B5EF4-FFF2-40B4-BE49-F238E27FC236}">
                    <a16:creationId xmlns:a16="http://schemas.microsoft.com/office/drawing/2014/main" id="{94CFB3ED-890C-6F78-5748-E3EFC2207C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1819" b="-784"/>
              <a:stretch>
                <a:fillRect/>
              </a:stretch>
            </p:blipFill>
            <p:spPr bwMode="auto">
              <a:xfrm>
                <a:off x="210" y="2926"/>
                <a:ext cx="2161" cy="2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5" name="AutoShape 58">
                <a:extLst>
                  <a:ext uri="{FF2B5EF4-FFF2-40B4-BE49-F238E27FC236}">
                    <a16:creationId xmlns:a16="http://schemas.microsoft.com/office/drawing/2014/main" id="{B073F853-275A-F989-C654-F640AF8845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" y="2944"/>
                <a:ext cx="3642" cy="208"/>
              </a:xfrm>
              <a:prstGeom prst="flowChartAlternateProcess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 대상 및 기간</a:t>
                </a:r>
              </a:p>
            </p:txBody>
          </p:sp>
        </p:grpSp>
        <p:grpSp>
          <p:nvGrpSpPr>
            <p:cNvPr id="27" name="Group 67">
              <a:extLst>
                <a:ext uri="{FF2B5EF4-FFF2-40B4-BE49-F238E27FC236}">
                  <a16:creationId xmlns:a16="http://schemas.microsoft.com/office/drawing/2014/main" id="{1BECC26E-7CF1-4103-5879-0889BB57AC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6702" y="4806059"/>
              <a:ext cx="8249966" cy="1147803"/>
              <a:chOff x="234" y="3012"/>
              <a:chExt cx="5156" cy="559"/>
            </a:xfrm>
          </p:grpSpPr>
          <p:sp>
            <p:nvSpPr>
              <p:cNvPr id="28" name="AutoShape 56">
                <a:extLst>
                  <a:ext uri="{FF2B5EF4-FFF2-40B4-BE49-F238E27FC236}">
                    <a16:creationId xmlns:a16="http://schemas.microsoft.com/office/drawing/2014/main" id="{0A445C26-A8CA-3DFD-B17C-176E97AF8D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" y="3134"/>
                <a:ext cx="5105" cy="437"/>
              </a:xfrm>
              <a:prstGeom prst="roundRect">
                <a:avLst>
                  <a:gd name="adj" fmla="val 2843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FFFFFF"/>
                  </a:gs>
                  <a:gs pos="100000">
                    <a:srgbClr val="CCECFF"/>
                  </a:gs>
                </a:gsLst>
                <a:lin ang="5400000" scaled="1"/>
              </a:gradFill>
              <a:ln w="25400" algn="ctr">
                <a:solidFill>
                  <a:srgbClr val="003366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안전보건관리체계 핵심사항 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10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개 항목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(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5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분 이내 쉽게 설문 답변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)</a:t>
                </a:r>
                <a:r>
                  <a:rPr lang="ko-KR" altLang="en-US" sz="2000" dirty="0">
                    <a:solidFill>
                      <a:srgbClr val="0000FF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</a:t>
                </a:r>
                <a:endParaRPr lang="en-US" altLang="ko-KR" sz="2000" i="1" dirty="0">
                  <a:solidFill>
                    <a:srgbClr val="0000FF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pic>
            <p:nvPicPr>
              <p:cNvPr id="29" name="Picture 57" descr="4">
                <a:extLst>
                  <a:ext uri="{FF2B5EF4-FFF2-40B4-BE49-F238E27FC236}">
                    <a16:creationId xmlns:a16="http://schemas.microsoft.com/office/drawing/2014/main" id="{5001FFDC-227C-13D4-394C-4C42B1F731A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1819" b="-784"/>
              <a:stretch>
                <a:fillRect/>
              </a:stretch>
            </p:blipFill>
            <p:spPr bwMode="auto">
              <a:xfrm>
                <a:off x="234" y="3012"/>
                <a:ext cx="2169" cy="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" name="AutoShape 58">
                <a:extLst>
                  <a:ext uri="{FF2B5EF4-FFF2-40B4-BE49-F238E27FC236}">
                    <a16:creationId xmlns:a16="http://schemas.microsoft.com/office/drawing/2014/main" id="{2593DD3B-1136-CAF6-8DC9-DDEF10C915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0" y="3037"/>
                <a:ext cx="3642" cy="208"/>
              </a:xfrm>
              <a:prstGeom prst="flowChartAlternateProcess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 진단 내용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87388310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1"/>
          <p:cNvSpPr txBox="1">
            <a:spLocks noChangeArrowheads="1"/>
          </p:cNvSpPr>
          <p:nvPr/>
        </p:nvSpPr>
        <p:spPr>
          <a:xfrm>
            <a:off x="179512" y="44624"/>
            <a:ext cx="838835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44450" rIns="18000" bIns="44450"/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054" y="914400"/>
            <a:ext cx="8527688" cy="110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61AE1947-9C27-240F-D6BA-08F0852D16A4}"/>
              </a:ext>
            </a:extLst>
          </p:cNvPr>
          <p:cNvGrpSpPr/>
          <p:nvPr/>
        </p:nvGrpSpPr>
        <p:grpSpPr>
          <a:xfrm>
            <a:off x="317054" y="1099725"/>
            <a:ext cx="8276366" cy="5126339"/>
            <a:chOff x="210302" y="1397766"/>
            <a:chExt cx="8276366" cy="4701575"/>
          </a:xfrm>
        </p:grpSpPr>
        <p:grpSp>
          <p:nvGrpSpPr>
            <p:cNvPr id="4" name="Group 67">
              <a:extLst>
                <a:ext uri="{FF2B5EF4-FFF2-40B4-BE49-F238E27FC236}">
                  <a16:creationId xmlns:a16="http://schemas.microsoft.com/office/drawing/2014/main" id="{E36DF546-9D78-2039-EC5F-4B9F5E4CC7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6702" y="1397766"/>
              <a:ext cx="8249966" cy="1404469"/>
              <a:chOff x="234" y="3020"/>
              <a:chExt cx="5156" cy="684"/>
            </a:xfrm>
          </p:grpSpPr>
          <p:sp>
            <p:nvSpPr>
              <p:cNvPr id="5" name="AutoShape 56">
                <a:extLst>
                  <a:ext uri="{FF2B5EF4-FFF2-40B4-BE49-F238E27FC236}">
                    <a16:creationId xmlns:a16="http://schemas.microsoft.com/office/drawing/2014/main" id="{DC76E327-196A-6B9D-FF4D-D112451432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" y="3129"/>
                <a:ext cx="5105" cy="575"/>
              </a:xfrm>
              <a:prstGeom prst="roundRect">
                <a:avLst>
                  <a:gd name="adj" fmla="val 2843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FFFFFF"/>
                  </a:gs>
                  <a:gs pos="100000">
                    <a:srgbClr val="CCECFF"/>
                  </a:gs>
                </a:gsLst>
                <a:lin ang="5400000" scaled="1"/>
              </a:gradFill>
              <a:ln w="25400" algn="ctr">
                <a:solidFill>
                  <a:srgbClr val="003366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</a:t>
                </a:r>
                <a:r>
                  <a:rPr lang="en-US" altLang="ko-KR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PC, 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모바일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로 고용노동부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·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안전보건공단 </a:t>
                </a:r>
                <a:r>
                  <a:rPr lang="ko-KR" altLang="en-US" sz="2000" dirty="0" err="1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누리집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접속 → 팝업 클릭</a:t>
                </a: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>
                  <a:spcBef>
                    <a:spcPct val="0"/>
                  </a:spcBef>
                  <a:buClrTx/>
                  <a:buSzTx/>
                  <a:buNone/>
                </a:pP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⊙ 우편</a:t>
                </a: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, 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방문으로 </a:t>
                </a:r>
                <a:r>
                  <a:rPr lang="ko-KR" altLang="en-US" sz="2000" dirty="0" err="1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안내받은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</a:t>
                </a:r>
                <a:r>
                  <a:rPr lang="ko-KR" altLang="en-US" sz="2000" dirty="0" err="1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자가진단표</a:t>
                </a:r>
                <a:r>
                  <a:rPr lang="ko-KR" altLang="en-US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활용 → </a:t>
                </a:r>
                <a:r>
                  <a:rPr lang="ko-KR" altLang="en-US" sz="2000" dirty="0">
                    <a:solidFill>
                      <a:srgbClr val="FF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온라인 접속 연계</a:t>
                </a:r>
                <a:endParaRPr lang="en-US" altLang="ko-KR" sz="2000" dirty="0">
                  <a:solidFill>
                    <a:srgbClr val="FF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i="1" dirty="0"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pic>
            <p:nvPicPr>
              <p:cNvPr id="6" name="Picture 57" descr="4">
                <a:extLst>
                  <a:ext uri="{FF2B5EF4-FFF2-40B4-BE49-F238E27FC236}">
                    <a16:creationId xmlns:a16="http://schemas.microsoft.com/office/drawing/2014/main" id="{D7D6329F-C668-0E3E-1BD3-1603A12DB91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1819" b="-784"/>
              <a:stretch>
                <a:fillRect/>
              </a:stretch>
            </p:blipFill>
            <p:spPr bwMode="auto">
              <a:xfrm>
                <a:off x="234" y="3020"/>
                <a:ext cx="2169" cy="2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AutoShape 58">
                <a:extLst>
                  <a:ext uri="{FF2B5EF4-FFF2-40B4-BE49-F238E27FC236}">
                    <a16:creationId xmlns:a16="http://schemas.microsoft.com/office/drawing/2014/main" id="{A6E579C3-AD4E-80B1-1C3E-677CC3D2C8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8" y="3045"/>
                <a:ext cx="3642" cy="208"/>
              </a:xfrm>
              <a:prstGeom prst="flowChartAlternateProcess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ko-KR" sz="2000" dirty="0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 </a:t>
                </a:r>
                <a:r>
                  <a:rPr lang="ko-KR" altLang="en-US" sz="2000" dirty="0">
                    <a:solidFill>
                      <a:schemeClr val="bg1"/>
                    </a:solidFill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참여 방법</a:t>
                </a:r>
              </a:p>
            </p:txBody>
          </p:sp>
        </p:grpSp>
        <p:grpSp>
          <p:nvGrpSpPr>
            <p:cNvPr id="12" name="Group 67">
              <a:extLst>
                <a:ext uri="{FF2B5EF4-FFF2-40B4-BE49-F238E27FC236}">
                  <a16:creationId xmlns:a16="http://schemas.microsoft.com/office/drawing/2014/main" id="{D6512A7A-FB63-99D6-620C-90AB243AEA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0302" y="3062486"/>
              <a:ext cx="8237165" cy="3036855"/>
              <a:chOff x="210" y="2986"/>
              <a:chExt cx="5148" cy="1479"/>
            </a:xfrm>
          </p:grpSpPr>
          <p:sp>
            <p:nvSpPr>
              <p:cNvPr id="19" name="AutoShape 56">
                <a:extLst>
                  <a:ext uri="{FF2B5EF4-FFF2-40B4-BE49-F238E27FC236}">
                    <a16:creationId xmlns:a16="http://schemas.microsoft.com/office/drawing/2014/main" id="{9D90C58A-EEF1-2642-E6C3-B6C96B572E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3" y="3093"/>
                <a:ext cx="5105" cy="1372"/>
              </a:xfrm>
              <a:prstGeom prst="roundRect">
                <a:avLst>
                  <a:gd name="adj" fmla="val 2843"/>
                </a:avLst>
              </a:prstGeom>
              <a:gradFill rotWithShape="1">
                <a:gsLst>
                  <a:gs pos="0">
                    <a:srgbClr val="CCECFF"/>
                  </a:gs>
                  <a:gs pos="50000">
                    <a:srgbClr val="FFFFFF"/>
                  </a:gs>
                  <a:gs pos="100000">
                    <a:srgbClr val="CCECFF"/>
                  </a:gs>
                </a:gsLst>
                <a:lin ang="5400000" scaled="1"/>
              </a:gradFill>
              <a:ln w="25400" algn="ctr">
                <a:solidFill>
                  <a:srgbClr val="003366"/>
                </a:solidFill>
                <a:round/>
                <a:headEnd/>
                <a:tailEnd/>
              </a:ln>
              <a:effectLst>
                <a:outerShdw dist="107763" dir="2700000" algn="ctr" rotWithShape="0">
                  <a:srgbClr val="80808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ko-KR" sz="2000" dirty="0">
                    <a:solidFill>
                      <a:srgbClr val="000000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</a:t>
                </a: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  <a:p>
                <a:pPr eaLnBrk="1" hangingPunct="1">
                  <a:lnSpc>
                    <a:spcPct val="240000"/>
                  </a:lnSpc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solidFill>
                      <a:srgbClr val="0000FF"/>
                    </a:solidFill>
                    <a:latin typeface="휴먼모음T" panose="02030504000101010101" pitchFamily="18" charset="-127"/>
                    <a:ea typeface="휴먼모음T" panose="02030504000101010101" pitchFamily="18" charset="-127"/>
                  </a:rPr>
                  <a:t> </a:t>
                </a:r>
                <a:endParaRPr lang="en-US" altLang="ko-KR" sz="2000" i="1" dirty="0">
                  <a:solidFill>
                    <a:srgbClr val="0000FF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endParaRPr>
              </a:p>
            </p:txBody>
          </p:sp>
          <p:pic>
            <p:nvPicPr>
              <p:cNvPr id="20" name="Picture 57" descr="4">
                <a:extLst>
                  <a:ext uri="{FF2B5EF4-FFF2-40B4-BE49-F238E27FC236}">
                    <a16:creationId xmlns:a16="http://schemas.microsoft.com/office/drawing/2014/main" id="{94CFB3ED-890C-6F78-5748-E3EFC2207C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1819" b="-784"/>
              <a:stretch>
                <a:fillRect/>
              </a:stretch>
            </p:blipFill>
            <p:spPr bwMode="auto">
              <a:xfrm>
                <a:off x="210" y="2986"/>
                <a:ext cx="2161" cy="27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1" name="AutoShape 58">
                <a:extLst>
                  <a:ext uri="{FF2B5EF4-FFF2-40B4-BE49-F238E27FC236}">
                    <a16:creationId xmlns:a16="http://schemas.microsoft.com/office/drawing/2014/main" id="{B073F853-275A-F989-C654-F640AF8845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64" y="3004"/>
                <a:ext cx="3642" cy="208"/>
              </a:xfrm>
              <a:prstGeom prst="flowChartAlternateProcess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32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8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Clr>
                    <a:schemeClr val="hlink"/>
                  </a:buClr>
                  <a:buSzPct val="120000"/>
                  <a:buChar char="•"/>
                  <a:defRPr kumimoji="1" sz="24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Tahoma" panose="020B0604030504040204" pitchFamily="34" charset="0"/>
                  <a:buChar char="–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80000"/>
                  <a:buFont typeface="Wingdings" panose="05000000000000000000" pitchFamily="2" charset="2"/>
                  <a:buChar char="v"/>
                  <a:defRPr kumimoji="1" sz="2000">
                    <a:solidFill>
                      <a:schemeClr val="tx1"/>
                    </a:solidFill>
                    <a:latin typeface="굴림" panose="020B0600000101010101" pitchFamily="50" charset="-127"/>
                    <a:ea typeface="굴림" panose="020B0600000101010101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ko-KR" altLang="en-US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 진단 결과</a:t>
                </a:r>
                <a:r>
                  <a:rPr lang="en-US" altLang="ko-KR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(3</a:t>
                </a:r>
                <a:r>
                  <a:rPr lang="ko-KR" altLang="en-US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색 신호등</a:t>
                </a:r>
                <a:r>
                  <a:rPr lang="en-US" altLang="ko-KR" sz="2000" dirty="0">
                    <a:latin typeface="HY목각파임B" panose="02030600000101010101" pitchFamily="18" charset="-127"/>
                    <a:ea typeface="HY목각파임B" panose="02030600000101010101" pitchFamily="18" charset="-127"/>
                  </a:rPr>
                  <a:t>)</a:t>
                </a:r>
                <a:endParaRPr lang="ko-KR" altLang="en-US" sz="2000" dirty="0">
                  <a:latin typeface="HY목각파임B" panose="02030600000101010101" pitchFamily="18" charset="-127"/>
                  <a:ea typeface="HY목각파임B" panose="02030600000101010101" pitchFamily="18" charset="-127"/>
                </a:endParaRPr>
              </a:p>
            </p:txBody>
          </p:sp>
        </p:grp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4493" y="3561766"/>
            <a:ext cx="7890302" cy="2572816"/>
          </a:xfrm>
          <a:prstGeom prst="rect">
            <a:avLst/>
          </a:prstGeom>
        </p:spPr>
      </p:pic>
      <p:grpSp>
        <p:nvGrpSpPr>
          <p:cNvPr id="17" name="그룹 16">
            <a:extLst>
              <a:ext uri="{FF2B5EF4-FFF2-40B4-BE49-F238E27FC236}">
                <a16:creationId xmlns:a16="http://schemas.microsoft.com/office/drawing/2014/main" id="{0DF7C394-4419-8509-A061-2AED565C7ABB}"/>
              </a:ext>
            </a:extLst>
          </p:cNvPr>
          <p:cNvGrpSpPr/>
          <p:nvPr/>
        </p:nvGrpSpPr>
        <p:grpSpPr>
          <a:xfrm>
            <a:off x="2299437" y="389"/>
            <a:ext cx="4894942" cy="753890"/>
            <a:chOff x="1883801" y="389"/>
            <a:chExt cx="4894942" cy="753890"/>
          </a:xfrm>
        </p:grpSpPr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id="{A0C058D6-0CEC-A7A2-D031-0D1B5988792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889151" y="389"/>
              <a:ext cx="4889592" cy="584775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대진단이란</a:t>
              </a:r>
              <a:r>
                <a:rPr lang="en-US" altLang="ko-KR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?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E16064F2-8C90-A4A5-297C-B7F02E53E271}"/>
                </a:ext>
              </a:extLst>
            </p:cNvPr>
            <p:cNvSpPr/>
            <p:nvPr/>
          </p:nvSpPr>
          <p:spPr>
            <a:xfrm flipH="1" flipV="1">
              <a:off x="1883801" y="584822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410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1"/>
          <p:cNvSpPr txBox="1">
            <a:spLocks noChangeArrowheads="1"/>
          </p:cNvSpPr>
          <p:nvPr/>
        </p:nvSpPr>
        <p:spPr>
          <a:xfrm>
            <a:off x="179512" y="44624"/>
            <a:ext cx="838835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44450" rIns="18000" bIns="44450"/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054" y="914400"/>
            <a:ext cx="8527688" cy="110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67">
            <a:extLst>
              <a:ext uri="{FF2B5EF4-FFF2-40B4-BE49-F238E27FC236}">
                <a16:creationId xmlns:a16="http://schemas.microsoft.com/office/drawing/2014/main" id="{E36DF546-9D78-2039-EC5F-4B9F5E4CC7DA}"/>
              </a:ext>
            </a:extLst>
          </p:cNvPr>
          <p:cNvGrpSpPr>
            <a:grpSpLocks/>
          </p:cNvGrpSpPr>
          <p:nvPr/>
        </p:nvGrpSpPr>
        <p:grpSpPr bwMode="auto">
          <a:xfrm>
            <a:off x="317896" y="1127095"/>
            <a:ext cx="8249966" cy="2670918"/>
            <a:chOff x="234" y="3020"/>
            <a:chExt cx="5156" cy="1193"/>
          </a:xfrm>
        </p:grpSpPr>
        <p:sp>
          <p:nvSpPr>
            <p:cNvPr id="5" name="AutoShape 56">
              <a:extLst>
                <a:ext uri="{FF2B5EF4-FFF2-40B4-BE49-F238E27FC236}">
                  <a16:creationId xmlns:a16="http://schemas.microsoft.com/office/drawing/2014/main" id="{DC76E327-196A-6B9D-FF4D-D112451432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" y="3129"/>
              <a:ext cx="5105" cy="1084"/>
            </a:xfrm>
            <a:prstGeom prst="roundRect">
              <a:avLst>
                <a:gd name="adj" fmla="val 2843"/>
              </a:avLst>
            </a:prstGeom>
            <a:gradFill rotWithShape="1">
              <a:gsLst>
                <a:gs pos="0">
                  <a:srgbClr val="CCECFF"/>
                </a:gs>
                <a:gs pos="50000">
                  <a:srgbClr val="FFFFFF"/>
                </a:gs>
                <a:gs pos="100000">
                  <a:srgbClr val="CCECFF"/>
                </a:gs>
              </a:gsLst>
              <a:lin ang="5400000" scaled="1"/>
            </a:gradFill>
            <a:ln w="25400" algn="ctr">
              <a:solidFill>
                <a:srgbClr val="003366"/>
              </a:solidFill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25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컨설팅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안전보건관리체계 구축 컨설팅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 err="1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위험성평가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컨설팅</a:t>
              </a: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기술지도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안전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보건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화공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건설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서비스업 민간위탁 기술지도</a:t>
              </a: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교육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안전보건관리체계 구축 사업주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교육 및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담당자 교육</a:t>
              </a: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재정지원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 err="1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클린사업장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</a:t>
              </a:r>
              <a:r>
                <a:rPr lang="ko-KR" altLang="en-US" sz="2000" dirty="0" err="1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조성지원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산재예방시설 융자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 err="1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안전동행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지원사업</a:t>
              </a:r>
              <a:endParaRPr lang="en-US" altLang="ko-KR" sz="2000" i="1" dirty="0"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pic>
          <p:nvPicPr>
            <p:cNvPr id="6" name="Picture 57" descr="4">
              <a:extLst>
                <a:ext uri="{FF2B5EF4-FFF2-40B4-BE49-F238E27FC236}">
                  <a16:creationId xmlns:a16="http://schemas.microsoft.com/office/drawing/2014/main" id="{D7D6329F-C668-0E3E-1BD3-1603A12DB9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819" b="-784"/>
            <a:stretch>
              <a:fillRect/>
            </a:stretch>
          </p:blipFill>
          <p:spPr bwMode="auto">
            <a:xfrm>
              <a:off x="234" y="3020"/>
              <a:ext cx="2169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AutoShape 58">
              <a:extLst>
                <a:ext uri="{FF2B5EF4-FFF2-40B4-BE49-F238E27FC236}">
                  <a16:creationId xmlns:a16="http://schemas.microsoft.com/office/drawing/2014/main" id="{A6E579C3-AD4E-80B1-1C3E-677CC3D2C8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3045"/>
              <a:ext cx="3642" cy="208"/>
            </a:xfrm>
            <a:prstGeom prst="flowChartAlternate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bg1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 </a:t>
              </a:r>
              <a:r>
                <a:rPr lang="ko-KR" altLang="en-US" sz="2000" dirty="0">
                  <a:solidFill>
                    <a:schemeClr val="bg1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정부 맞춤형 지원 연계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DF7C394-4419-8509-A061-2AED565C7ABB}"/>
              </a:ext>
            </a:extLst>
          </p:cNvPr>
          <p:cNvGrpSpPr/>
          <p:nvPr/>
        </p:nvGrpSpPr>
        <p:grpSpPr>
          <a:xfrm>
            <a:off x="2299437" y="389"/>
            <a:ext cx="4894942" cy="753890"/>
            <a:chOff x="1883801" y="389"/>
            <a:chExt cx="4894942" cy="753890"/>
          </a:xfrm>
        </p:grpSpPr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id="{A0C058D6-0CEC-A7A2-D031-0D1B5988792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889151" y="389"/>
              <a:ext cx="4889592" cy="584775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대진단이란</a:t>
              </a:r>
              <a:r>
                <a:rPr lang="en-US" altLang="ko-KR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?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E16064F2-8C90-A4A5-297C-B7F02E53E271}"/>
                </a:ext>
              </a:extLst>
            </p:cNvPr>
            <p:cNvSpPr/>
            <p:nvPr/>
          </p:nvSpPr>
          <p:spPr>
            <a:xfrm flipH="1" flipV="1">
              <a:off x="1883801" y="584822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23" name="그림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7" y="4042045"/>
            <a:ext cx="5438552" cy="256378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그림 20" descr="체크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457" y="4886818"/>
            <a:ext cx="1219200" cy="114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그림 210" descr="1111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851" y="3897543"/>
            <a:ext cx="2706891" cy="2709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259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1"/>
          <p:cNvSpPr txBox="1">
            <a:spLocks noChangeArrowheads="1"/>
          </p:cNvSpPr>
          <p:nvPr/>
        </p:nvSpPr>
        <p:spPr>
          <a:xfrm>
            <a:off x="179512" y="44624"/>
            <a:ext cx="8388350" cy="504825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44450" rIns="18000" bIns="44450"/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054" y="914400"/>
            <a:ext cx="8527688" cy="1108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67">
            <a:extLst>
              <a:ext uri="{FF2B5EF4-FFF2-40B4-BE49-F238E27FC236}">
                <a16:creationId xmlns:a16="http://schemas.microsoft.com/office/drawing/2014/main" id="{E36DF546-9D78-2039-EC5F-4B9F5E4CC7DA}"/>
              </a:ext>
            </a:extLst>
          </p:cNvPr>
          <p:cNvGrpSpPr>
            <a:grpSpLocks/>
          </p:cNvGrpSpPr>
          <p:nvPr/>
        </p:nvGrpSpPr>
        <p:grpSpPr bwMode="auto">
          <a:xfrm>
            <a:off x="317896" y="1179026"/>
            <a:ext cx="8249966" cy="2073151"/>
            <a:chOff x="234" y="3020"/>
            <a:chExt cx="5156" cy="926"/>
          </a:xfrm>
        </p:grpSpPr>
        <p:sp>
          <p:nvSpPr>
            <p:cNvPr id="5" name="AutoShape 56">
              <a:extLst>
                <a:ext uri="{FF2B5EF4-FFF2-40B4-BE49-F238E27FC236}">
                  <a16:creationId xmlns:a16="http://schemas.microsoft.com/office/drawing/2014/main" id="{DC76E327-196A-6B9D-FF4D-D112451432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" y="3129"/>
              <a:ext cx="5105" cy="817"/>
            </a:xfrm>
            <a:prstGeom prst="roundRect">
              <a:avLst>
                <a:gd name="adj" fmla="val 2843"/>
              </a:avLst>
            </a:prstGeom>
            <a:gradFill rotWithShape="1">
              <a:gsLst>
                <a:gs pos="0">
                  <a:srgbClr val="CCECFF"/>
                </a:gs>
                <a:gs pos="50000">
                  <a:srgbClr val="FFFFFF"/>
                </a:gs>
                <a:gs pos="100000">
                  <a:srgbClr val="CCECFF"/>
                </a:gs>
              </a:gsLst>
              <a:lin ang="5400000" scaled="1"/>
            </a:gradFill>
            <a:ln w="25400" algn="ctr">
              <a:solidFill>
                <a:srgbClr val="003366"/>
              </a:solidFill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 eaLnBrk="1" hangingPunct="1">
                <a:lnSpc>
                  <a:spcPct val="150000"/>
                </a:lnSpc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산업안전대진단 상담지원센터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전국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30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개 권역 공단 일선기관 설치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·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운영</a:t>
              </a: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기능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·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역할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ko-KR" altLang="en-US" sz="2000" dirty="0">
                  <a:solidFill>
                    <a:srgbClr val="FF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유선 및 현장 </a:t>
              </a:r>
              <a:r>
                <a:rPr lang="ko-KR" altLang="en-US" sz="2000" dirty="0" err="1">
                  <a:solidFill>
                    <a:srgbClr val="FF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출동상담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, 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컨설팅 등 </a:t>
              </a:r>
              <a:r>
                <a:rPr lang="ko-KR" altLang="en-US" sz="2000" dirty="0" err="1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맞춤형지원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 사업 연계 </a:t>
              </a:r>
              <a:endParaRPr lang="en-US" altLang="ko-KR" sz="2000" dirty="0">
                <a:solidFill>
                  <a:srgbClr val="0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ClrTx/>
                <a:buSzTx/>
                <a:buNone/>
              </a:pP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⊙ 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(</a:t>
              </a:r>
              <a:r>
                <a:rPr lang="ko-KR" altLang="en-US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대표번호</a:t>
              </a:r>
              <a:r>
                <a:rPr lang="en-US" altLang="ko-KR" sz="2000" dirty="0">
                  <a:solidFill>
                    <a:srgbClr val="00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) </a:t>
              </a:r>
              <a:r>
                <a:rPr lang="en-US" altLang="ko-KR" sz="2000" dirty="0">
                  <a:solidFill>
                    <a:srgbClr val="FF0000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</a:rPr>
                <a:t>1544-1133</a:t>
              </a:r>
            </a:p>
          </p:txBody>
        </p:sp>
        <p:pic>
          <p:nvPicPr>
            <p:cNvPr id="6" name="Picture 57" descr="4">
              <a:extLst>
                <a:ext uri="{FF2B5EF4-FFF2-40B4-BE49-F238E27FC236}">
                  <a16:creationId xmlns:a16="http://schemas.microsoft.com/office/drawing/2014/main" id="{D7D6329F-C668-0E3E-1BD3-1603A12DB9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819" b="-784"/>
            <a:stretch>
              <a:fillRect/>
            </a:stretch>
          </p:blipFill>
          <p:spPr bwMode="auto">
            <a:xfrm>
              <a:off x="234" y="3020"/>
              <a:ext cx="2169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AutoShape 58">
              <a:extLst>
                <a:ext uri="{FF2B5EF4-FFF2-40B4-BE49-F238E27FC236}">
                  <a16:creationId xmlns:a16="http://schemas.microsoft.com/office/drawing/2014/main" id="{A6E579C3-AD4E-80B1-1C3E-677CC3D2C8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" y="3045"/>
              <a:ext cx="3642" cy="208"/>
            </a:xfrm>
            <a:prstGeom prst="flowChartAlternateProcess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3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8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Clr>
                  <a:schemeClr val="hlink"/>
                </a:buClr>
                <a:buSzPct val="120000"/>
                <a:buChar char="•"/>
                <a:defRPr kumimoji="1" sz="24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Tahoma" panose="020B0604030504040204" pitchFamily="34" charset="0"/>
                <a:buChar char="–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80000"/>
                <a:buFont typeface="Wingdings" panose="05000000000000000000" pitchFamily="2" charset="2"/>
                <a:buChar char="v"/>
                <a:defRPr kumimoji="1" sz="20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ko-KR" sz="2000" dirty="0">
                  <a:solidFill>
                    <a:schemeClr val="bg1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 </a:t>
              </a:r>
              <a:r>
                <a:rPr lang="ko-KR" altLang="en-US" sz="2000" dirty="0">
                  <a:solidFill>
                    <a:schemeClr val="bg1"/>
                  </a:solidFill>
                  <a:latin typeface="HY목각파임B" panose="02030600000101010101" pitchFamily="18" charset="-127"/>
                  <a:ea typeface="HY목각파임B" panose="02030600000101010101" pitchFamily="18" charset="-127"/>
                </a:rPr>
                <a:t>상담지원센터 운영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0DF7C394-4419-8509-A061-2AED565C7ABB}"/>
              </a:ext>
            </a:extLst>
          </p:cNvPr>
          <p:cNvGrpSpPr/>
          <p:nvPr/>
        </p:nvGrpSpPr>
        <p:grpSpPr>
          <a:xfrm>
            <a:off x="2299437" y="389"/>
            <a:ext cx="4894942" cy="753890"/>
            <a:chOff x="1883801" y="389"/>
            <a:chExt cx="4894942" cy="753890"/>
          </a:xfrm>
        </p:grpSpPr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id="{A0C058D6-0CEC-A7A2-D031-0D1B5988792A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889151" y="389"/>
              <a:ext cx="4889592" cy="584775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대진단이란</a:t>
              </a:r>
              <a:r>
                <a:rPr lang="en-US" altLang="ko-KR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?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endParaRPr>
            </a:p>
          </p:txBody>
        </p:sp>
        <p:sp>
          <p:nvSpPr>
            <p:cNvPr id="22" name="직각 삼각형 21">
              <a:extLst>
                <a:ext uri="{FF2B5EF4-FFF2-40B4-BE49-F238E27FC236}">
                  <a16:creationId xmlns:a16="http://schemas.microsoft.com/office/drawing/2014/main" id="{E16064F2-8C90-A4A5-297C-B7F02E53E271}"/>
                </a:ext>
              </a:extLst>
            </p:cNvPr>
            <p:cNvSpPr/>
            <p:nvPr/>
          </p:nvSpPr>
          <p:spPr>
            <a:xfrm flipH="1" flipV="1">
              <a:off x="1883801" y="584822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66" y="3496209"/>
            <a:ext cx="5193029" cy="292007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315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추진 체계도 </a:t>
              </a: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1" name="그림 20">
            <a:extLst>
              <a:ext uri="{FF2B5EF4-FFF2-40B4-BE49-F238E27FC236}">
                <a16:creationId xmlns:a16="http://schemas.microsoft.com/office/drawing/2014/main" id="{96205B5E-21DE-49A1-82B6-3CFBD79E60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80" y="1941906"/>
            <a:ext cx="7333869" cy="4338577"/>
          </a:xfrm>
          <a:prstGeom prst="rect">
            <a:avLst/>
          </a:prstGeom>
          <a:effectLst>
            <a:glow rad="139700">
              <a:schemeClr val="bg1">
                <a:lumMod val="50000"/>
                <a:alpha val="40000"/>
              </a:schemeClr>
            </a:glow>
          </a:effectLst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2306A5C6-9900-FDC4-8579-FCDC034AA471}"/>
              </a:ext>
            </a:extLst>
          </p:cNvPr>
          <p:cNvGrpSpPr/>
          <p:nvPr/>
        </p:nvGrpSpPr>
        <p:grpSpPr>
          <a:xfrm>
            <a:off x="2299437" y="389"/>
            <a:ext cx="4894942" cy="753890"/>
            <a:chOff x="1883801" y="389"/>
            <a:chExt cx="4894942" cy="753890"/>
          </a:xfrm>
        </p:grpSpPr>
        <p:sp>
          <p:nvSpPr>
            <p:cNvPr id="4" name="TextBox 37">
              <a:extLst>
                <a:ext uri="{FF2B5EF4-FFF2-40B4-BE49-F238E27FC236}">
                  <a16:creationId xmlns:a16="http://schemas.microsoft.com/office/drawing/2014/main" id="{BE0AF5FE-599E-CAB7-FCDF-B8EF63FC2832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1889151" y="389"/>
              <a:ext cx="4889592" cy="584775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lumMod val="0"/>
                    <a:lumOff val="100000"/>
                  </a:schemeClr>
                </a:gs>
                <a:gs pos="35000">
                  <a:schemeClr val="accent2">
                    <a:lumMod val="0"/>
                    <a:lumOff val="100000"/>
                  </a:schemeClr>
                </a:gs>
                <a:gs pos="100000">
                  <a:schemeClr val="accent2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대진단이란</a:t>
              </a:r>
              <a:r>
                <a:rPr lang="en-US" altLang="ko-KR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?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15D0A3CC-35FA-015B-4CBC-DD18719CB511}"/>
                </a:ext>
              </a:extLst>
            </p:cNvPr>
            <p:cNvSpPr/>
            <p:nvPr/>
          </p:nvSpPr>
          <p:spPr>
            <a:xfrm flipH="1" flipV="1">
              <a:off x="1883801" y="584822"/>
              <a:ext cx="199506" cy="169457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671462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20011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온라인 참여 화면</a:t>
              </a: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7" name="직사각형 6">
            <a:extLst>
              <a:ext uri="{FF2B5EF4-FFF2-40B4-BE49-F238E27FC236}">
                <a16:creationId xmlns:a16="http://schemas.microsoft.com/office/drawing/2014/main" id="{AD27AB74-04C1-4BE8-A4C7-C04FC43E8900}"/>
              </a:ext>
            </a:extLst>
          </p:cNvPr>
          <p:cNvSpPr/>
          <p:nvPr/>
        </p:nvSpPr>
        <p:spPr>
          <a:xfrm>
            <a:off x="3380199" y="4181582"/>
            <a:ext cx="2342508" cy="629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669C22F-A1A5-425E-BB0E-3E1E75EBB172}"/>
              </a:ext>
            </a:extLst>
          </p:cNvPr>
          <p:cNvSpPr/>
          <p:nvPr/>
        </p:nvSpPr>
        <p:spPr>
          <a:xfrm>
            <a:off x="4003692" y="6072027"/>
            <a:ext cx="1071740" cy="2999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BF6472D-0C2D-46F1-8F2C-E49C8521E190}"/>
              </a:ext>
            </a:extLst>
          </p:cNvPr>
          <p:cNvSpPr/>
          <p:nvPr/>
        </p:nvSpPr>
        <p:spPr>
          <a:xfrm>
            <a:off x="1528276" y="1758950"/>
            <a:ext cx="6074600" cy="4878156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2892561A-0C3C-4C7A-8920-CDACEDFA57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532" y="1830868"/>
            <a:ext cx="5895876" cy="4731170"/>
          </a:xfrm>
          <a:prstGeom prst="rect">
            <a:avLst/>
          </a:prstGeom>
          <a:ln w="127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17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6007476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 err="1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자가진단표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주요 내용 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위험도 및 </a:t>
              </a:r>
              <a:r>
                <a:rPr kumimoji="0" lang="ko-KR" altLang="en-US" sz="1800" dirty="0" err="1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대응정도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" name="그룹 5"/>
          <p:cNvGrpSpPr/>
          <p:nvPr/>
        </p:nvGrpSpPr>
        <p:grpSpPr>
          <a:xfrm>
            <a:off x="614361" y="2199533"/>
            <a:ext cx="7932740" cy="3579742"/>
            <a:chOff x="614361" y="2199533"/>
            <a:chExt cx="7932740" cy="357974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361" y="2199533"/>
              <a:ext cx="7932740" cy="3579742"/>
            </a:xfrm>
            <a:prstGeom prst="rect">
              <a:avLst/>
            </a:prstGeom>
            <a:effectLst>
              <a:glow rad="139700">
                <a:schemeClr val="bg1">
                  <a:lumMod val="50000"/>
                  <a:alpha val="40000"/>
                </a:schemeClr>
              </a:glow>
            </a:effectLst>
          </p:spPr>
        </p:pic>
        <p:sp>
          <p:nvSpPr>
            <p:cNvPr id="15" name="직사각형 14"/>
            <p:cNvSpPr/>
            <p:nvPr/>
          </p:nvSpPr>
          <p:spPr>
            <a:xfrm>
              <a:off x="4373563" y="4275221"/>
              <a:ext cx="2949658" cy="27271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659689" y="2328184"/>
              <a:ext cx="2011195" cy="272716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2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1085354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 err="1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자가진단표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주요 내용 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안전보건관리체계 핵심사항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" name="그룹 5"/>
          <p:cNvGrpSpPr/>
          <p:nvPr/>
        </p:nvGrpSpPr>
        <p:grpSpPr>
          <a:xfrm>
            <a:off x="563400" y="2013284"/>
            <a:ext cx="8004337" cy="4204508"/>
            <a:chOff x="563400" y="2013284"/>
            <a:chExt cx="8004337" cy="4204508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3400" y="2013284"/>
              <a:ext cx="8004337" cy="4204508"/>
            </a:xfrm>
            <a:prstGeom prst="rect">
              <a:avLst/>
            </a:prstGeom>
            <a:effectLst>
              <a:glow rad="139700">
                <a:schemeClr val="bg1">
                  <a:lumMod val="50000"/>
                  <a:alpha val="40000"/>
                </a:schemeClr>
              </a:glow>
            </a:effectLst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994357" y="2077453"/>
              <a:ext cx="866275" cy="270319"/>
            </a:xfrm>
            <a:prstGeom prst="rect">
              <a:avLst/>
            </a:prstGeom>
          </p:spPr>
        </p:pic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06377" y="2299646"/>
              <a:ext cx="1347539" cy="270319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89219" y="3486762"/>
              <a:ext cx="1347539" cy="270319"/>
            </a:xfrm>
            <a:prstGeom prst="rect">
              <a:avLst/>
            </a:prstGeom>
          </p:spPr>
        </p:pic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75239" y="4911653"/>
              <a:ext cx="2140677" cy="270319"/>
            </a:xfrm>
            <a:prstGeom prst="rect">
              <a:avLst/>
            </a:prstGeom>
          </p:spPr>
        </p:pic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99795799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 err="1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자가진단표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주요 내용 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안전보건관리체계 핵심사항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" name="그룹 4"/>
          <p:cNvGrpSpPr/>
          <p:nvPr/>
        </p:nvGrpSpPr>
        <p:grpSpPr>
          <a:xfrm>
            <a:off x="482145" y="1965158"/>
            <a:ext cx="8085593" cy="4283241"/>
            <a:chOff x="482145" y="1965158"/>
            <a:chExt cx="8085593" cy="428324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145" y="1965158"/>
              <a:ext cx="8085593" cy="4283241"/>
            </a:xfrm>
            <a:prstGeom prst="rect">
              <a:avLst/>
            </a:prstGeom>
            <a:effectLst>
              <a:glow rad="139700">
                <a:schemeClr val="bg1">
                  <a:lumMod val="50000"/>
                  <a:alpha val="40000"/>
                </a:schemeClr>
              </a:glow>
            </a:effectLst>
          </p:spPr>
        </p:pic>
        <p:sp>
          <p:nvSpPr>
            <p:cNvPr id="13" name="직사각형 12"/>
            <p:cNvSpPr/>
            <p:nvPr/>
          </p:nvSpPr>
          <p:spPr>
            <a:xfrm>
              <a:off x="5869168" y="2021305"/>
              <a:ext cx="1061022" cy="22875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050220" y="3481136"/>
              <a:ext cx="1524412" cy="22875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34651" y="5141494"/>
              <a:ext cx="4387053" cy="228759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2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42208068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 err="1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자가진단표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주요 내용 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안전보건관리체계 핵심사항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" name="그룹 4"/>
          <p:cNvGrpSpPr/>
          <p:nvPr/>
        </p:nvGrpSpPr>
        <p:grpSpPr>
          <a:xfrm>
            <a:off x="529871" y="1888799"/>
            <a:ext cx="8037867" cy="4443984"/>
            <a:chOff x="529871" y="1888799"/>
            <a:chExt cx="8037867" cy="4443984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871" y="1888799"/>
              <a:ext cx="8037867" cy="4443984"/>
            </a:xfrm>
            <a:prstGeom prst="rect">
              <a:avLst/>
            </a:prstGeom>
            <a:effectLst>
              <a:glow rad="139700">
                <a:schemeClr val="bg1">
                  <a:lumMod val="50000"/>
                  <a:alpha val="40000"/>
                </a:schemeClr>
              </a:glow>
            </a:effectLst>
          </p:spPr>
        </p:pic>
        <p:sp>
          <p:nvSpPr>
            <p:cNvPr id="4" name="직사각형 3"/>
            <p:cNvSpPr/>
            <p:nvPr/>
          </p:nvSpPr>
          <p:spPr>
            <a:xfrm>
              <a:off x="894938" y="2109537"/>
              <a:ext cx="1191555" cy="20854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341479" y="3031958"/>
              <a:ext cx="1562016" cy="20854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941482" y="4383664"/>
              <a:ext cx="1285613" cy="20854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580535" y="5514633"/>
              <a:ext cx="1333739" cy="20854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2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7228229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  <a:cs typeface="Arial" panose="020B0604020202020204" pitchFamily="34" charset="0"/>
                </a:rPr>
                <a:t>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자가진단표 주요 내용 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(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안전보건관리체계 핵심 사항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-</a:t>
              </a:r>
              <a:r>
                <a:rPr kumimoji="0" lang="ko-KR" altLang="en-US" sz="1800" dirty="0" err="1">
                  <a:solidFill>
                    <a:srgbClr val="FF000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중대법</a:t>
              </a:r>
              <a:r>
                <a:rPr kumimoji="0" lang="ko-KR" altLang="en-US" sz="1800" dirty="0">
                  <a:solidFill>
                    <a:srgbClr val="FF0000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 관련 조항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에스코어 드림 6 Bold" panose="020B0703030302020204" pitchFamily="34" charset="-127"/>
                  <a:ea typeface="에스코어 드림 6 Bold" panose="020B0703030302020204" pitchFamily="34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에스코어 드림 6 Bold" panose="020B0703030302020204" pitchFamily="34" charset="-127"/>
                <a:ea typeface="에스코어 드림 6 Bold" panose="020B0703030302020204" pitchFamily="34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2" name="그룹 1"/>
          <p:cNvGrpSpPr/>
          <p:nvPr/>
        </p:nvGrpSpPr>
        <p:grpSpPr>
          <a:xfrm>
            <a:off x="406953" y="1812499"/>
            <a:ext cx="8339124" cy="4526660"/>
            <a:chOff x="406953" y="1812499"/>
            <a:chExt cx="8339124" cy="4526660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06953" y="1812501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①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 err="1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안전방침과</a:t>
              </a:r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 목표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1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)</a:t>
              </a:r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경영자의 리더십과 의지표명</a:t>
              </a:r>
              <a:endParaRPr lang="en-US" altLang="ko-KR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endParaRPr lang="ko-KR" altLang="en-US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406953" y="4277167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⑥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TBM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작업 전 안전보건 관련 내용의 공유 활동</a:t>
              </a: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2138899" y="1812499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②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안전보건조직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2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안전보건조직 또는 담당자 구성</a:t>
              </a:r>
              <a:endParaRPr lang="en-US" altLang="ko-KR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endParaRPr lang="ko-KR" altLang="en-US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</p:txBody>
        </p:sp>
        <p:sp>
          <p:nvSpPr>
            <p:cNvPr id="21" name="모서리가 둥근 직사각형 20"/>
            <p:cNvSpPr/>
            <p:nvPr/>
          </p:nvSpPr>
          <p:spPr>
            <a:xfrm>
              <a:off x="3870846" y="1812499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③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예산확보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latin typeface="+mj-lt"/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안전보건을 위한 예산의 확보</a:t>
              </a:r>
              <a:r>
                <a:rPr lang="en-US" altLang="ko-KR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 · </a:t>
              </a:r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관리</a:t>
              </a:r>
              <a:r>
                <a:rPr lang="en-US" altLang="ko-KR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 · </a:t>
              </a:r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집행</a:t>
              </a:r>
            </a:p>
          </p:txBody>
        </p:sp>
        <p:sp>
          <p:nvSpPr>
            <p:cNvPr id="22" name="모서리가 둥근 직사각형 21"/>
            <p:cNvSpPr/>
            <p:nvPr/>
          </p:nvSpPr>
          <p:spPr>
            <a:xfrm>
              <a:off x="5597660" y="1812499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④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위험성평가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3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위험성평가 실시 및 감소대책 수립</a:t>
              </a:r>
              <a:r>
                <a:rPr lang="en-US" altLang="ko-KR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 · </a:t>
              </a:r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이행</a:t>
              </a:r>
            </a:p>
          </p:txBody>
        </p:sp>
        <p:sp>
          <p:nvSpPr>
            <p:cNvPr id="23" name="모서리가 둥근 직사각형 22"/>
            <p:cNvSpPr/>
            <p:nvPr/>
          </p:nvSpPr>
          <p:spPr>
            <a:xfrm>
              <a:off x="7329607" y="1812499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⑤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근로자의견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7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근로자의 의견 제시 절차 마련과 동기 부여</a:t>
              </a:r>
            </a:p>
          </p:txBody>
        </p:sp>
        <p:sp>
          <p:nvSpPr>
            <p:cNvPr id="24" name="모서리가 둥근 직사각형 23"/>
            <p:cNvSpPr/>
            <p:nvPr/>
          </p:nvSpPr>
          <p:spPr>
            <a:xfrm>
              <a:off x="2086493" y="4277166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⑦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안전보건교육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시행령 제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5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</a:t>
              </a:r>
              <a:endParaRPr lang="en-US" altLang="ko-KR" sz="1400" b="1" spc="-100" dirty="0">
                <a:solidFill>
                  <a:srgbClr val="FF0000"/>
                </a:solidFill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2</a:t>
              </a:r>
              <a:r>
                <a:rPr lang="ko-KR" altLang="en-US" sz="1400" b="1" dirty="0" err="1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항제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3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근로자에게 필요한 안전보건교육 실시 여부</a:t>
              </a: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3870846" y="4277165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⑧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비상대응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8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spc="-40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비상상황 대비 </a:t>
              </a:r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조치계획 수립 및 훈련 실시</a:t>
              </a:r>
            </a:p>
          </p:txBody>
        </p:sp>
        <p:sp>
          <p:nvSpPr>
            <p:cNvPr id="27" name="모서리가 둥근 직사각형 26"/>
            <p:cNvSpPr/>
            <p:nvPr/>
          </p:nvSpPr>
          <p:spPr>
            <a:xfrm>
              <a:off x="5597660" y="4277164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⑨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재발방지대책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법 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 </a:t>
              </a:r>
              <a:endParaRPr lang="en-US" altLang="ko-KR" sz="1400" b="1" dirty="0">
                <a:solidFill>
                  <a:srgbClr val="FF0000"/>
                </a:solidFill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1</a:t>
              </a:r>
              <a:r>
                <a:rPr lang="ko-KR" altLang="en-US" sz="1400" b="1" dirty="0" err="1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항제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2</a:t>
              </a:r>
              <a:r>
                <a:rPr lang="ko-KR" altLang="en-US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endParaRPr lang="en-US" altLang="ko-KR" sz="14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산업재해 또는 </a:t>
              </a:r>
              <a:r>
                <a:rPr lang="ko-KR" altLang="en-US" sz="1400" b="1" dirty="0" err="1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아차사고</a:t>
              </a:r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 등 재발방지</a:t>
              </a:r>
            </a:p>
          </p:txBody>
        </p:sp>
        <p:sp>
          <p:nvSpPr>
            <p:cNvPr id="28" name="모서리가 둥근 직사각형 27"/>
            <p:cNvSpPr/>
            <p:nvPr/>
          </p:nvSpPr>
          <p:spPr>
            <a:xfrm>
              <a:off x="7334739" y="4277164"/>
              <a:ext cx="1411338" cy="2061992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800" b="1" dirty="0">
                  <a:solidFill>
                    <a:srgbClr val="EE9229"/>
                  </a:solidFill>
                  <a:latin typeface="+mj-lt"/>
                  <a:ea typeface="에스코어 드림 3 Light" panose="020B0303030302020204" pitchFamily="34" charset="-127"/>
                </a:rPr>
                <a:t>⑩</a:t>
              </a:r>
              <a:endParaRPr lang="en-US" altLang="ko-KR" sz="1800" b="1" dirty="0">
                <a:solidFill>
                  <a:srgbClr val="EE9229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ko-KR" altLang="en-US" sz="1400" b="1" dirty="0">
                  <a:solidFill>
                    <a:srgbClr val="0000FF"/>
                  </a:solidFill>
                  <a:latin typeface="+mj-lt"/>
                  <a:ea typeface="에스코어 드림 3 Light" panose="020B0303030302020204" pitchFamily="34" charset="-127"/>
                </a:rPr>
                <a:t>안전보건관리체계 점검</a:t>
              </a:r>
              <a:endParaRPr lang="en-US" altLang="ko-KR" sz="1400" b="1" dirty="0">
                <a:solidFill>
                  <a:srgbClr val="0000FF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제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4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조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3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,5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,7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,8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,9</a:t>
              </a:r>
              <a:r>
                <a:rPr lang="ko-KR" altLang="en-US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호</a:t>
              </a:r>
              <a:r>
                <a:rPr lang="en-US" altLang="ko-KR" sz="1400" b="1" spc="-100" dirty="0">
                  <a:solidFill>
                    <a:srgbClr val="FF0000"/>
                  </a:solidFill>
                  <a:ea typeface="에스코어 드림 3 Light" panose="020B0303030302020204" pitchFamily="34" charset="-127"/>
                </a:rPr>
                <a:t>)</a:t>
              </a:r>
            </a:p>
            <a:p>
              <a:pPr algn="ctr"/>
              <a:r>
                <a:rPr lang="ko-KR" altLang="en-US" sz="1400" b="1" dirty="0">
                  <a:solidFill>
                    <a:schemeClr val="tx1"/>
                  </a:solidFill>
                  <a:latin typeface="+mj-lt"/>
                  <a:ea typeface="에스코어 드림 3 Light" panose="020B0303030302020204" pitchFamily="34" charset="-127"/>
                </a:rPr>
                <a:t>정상적인 운영 여부 정기적 점검</a:t>
              </a:r>
              <a:endParaRPr lang="en-US" altLang="ko-KR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  <a:p>
              <a:pPr algn="ctr"/>
              <a:endParaRPr lang="ko-KR" altLang="en-US" sz="1400" b="1" dirty="0">
                <a:solidFill>
                  <a:schemeClr val="tx1"/>
                </a:solidFill>
                <a:latin typeface="+mj-lt"/>
                <a:ea typeface="에스코어 드림 3 Light" panose="020B0303030302020204" pitchFamily="34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33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34" name="직각 삼각형 33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344304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>
            <a:extLst>
              <a:ext uri="{FF2B5EF4-FFF2-40B4-BE49-F238E27FC236}">
                <a16:creationId xmlns:a16="http://schemas.microsoft.com/office/drawing/2014/main" id="{B5C5C9E4-C668-458C-8BEC-68EA8CCE4048}"/>
              </a:ext>
            </a:extLst>
          </p:cNvPr>
          <p:cNvSpPr/>
          <p:nvPr/>
        </p:nvSpPr>
        <p:spPr>
          <a:xfrm>
            <a:off x="593326" y="1966430"/>
            <a:ext cx="4112237" cy="4407243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진단결과 제시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(3</a:t>
              </a:r>
              <a:r>
                <a:rPr kumimoji="0" lang="ko-KR" altLang="en-US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색 신호등</a:t>
              </a:r>
              <a:r>
                <a:rPr kumimoji="0" lang="en-US" altLang="ko-KR" sz="18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)</a:t>
              </a:r>
              <a:endParaRPr kumimoji="0" lang="ko-KR" altLang="en-US" sz="18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3" name="모서리가 둥근 직사각형 12">
            <a:extLst>
              <a:ext uri="{FF2B5EF4-FFF2-40B4-BE49-F238E27FC236}">
                <a16:creationId xmlns:a16="http://schemas.microsoft.com/office/drawing/2014/main" id="{A2520399-98D2-4342-A20C-1F571BC7BFE9}"/>
              </a:ext>
            </a:extLst>
          </p:cNvPr>
          <p:cNvSpPr/>
          <p:nvPr/>
        </p:nvSpPr>
        <p:spPr>
          <a:xfrm>
            <a:off x="4857187" y="1987158"/>
            <a:ext cx="3876910" cy="1218497"/>
          </a:xfrm>
          <a:prstGeom prst="roundRect">
            <a:avLst>
              <a:gd name="adj" fmla="val 7392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   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필수지원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  <a:p>
            <a:pPr algn="dist"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</a:t>
            </a:r>
            <a:r>
              <a:rPr lang="ko-KR" altLang="en-US" sz="1800" b="1" spc="-150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적극적인 정부지원 사업 신청</a:t>
            </a:r>
            <a:endParaRPr lang="en-US" altLang="ko-KR" sz="1800" b="1" spc="-150" dirty="0">
              <a:solidFill>
                <a:schemeClr val="tx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4" name="모서리가 둥근 직사각형 16">
            <a:extLst>
              <a:ext uri="{FF2B5EF4-FFF2-40B4-BE49-F238E27FC236}">
                <a16:creationId xmlns:a16="http://schemas.microsoft.com/office/drawing/2014/main" id="{FB91551A-14FA-4566-ADE6-793CE3ED8C80}"/>
              </a:ext>
            </a:extLst>
          </p:cNvPr>
          <p:cNvSpPr/>
          <p:nvPr/>
        </p:nvSpPr>
        <p:spPr>
          <a:xfrm>
            <a:off x="4857187" y="3509523"/>
            <a:ext cx="3876910" cy="1218497"/>
          </a:xfrm>
          <a:prstGeom prst="roundRect">
            <a:avLst>
              <a:gd name="adj" fmla="val 9078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   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지원선택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</a:t>
            </a:r>
            <a:r>
              <a:rPr lang="ko-KR" altLang="en-US" sz="1800" b="1" spc="-150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정부지원 신청 또는 자체개선</a:t>
            </a:r>
            <a:endParaRPr lang="en-US" altLang="ko-KR" sz="1800" b="1" spc="-150" dirty="0">
              <a:solidFill>
                <a:schemeClr val="tx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5" name="모서리가 둥근 직사각형 19">
            <a:extLst>
              <a:ext uri="{FF2B5EF4-FFF2-40B4-BE49-F238E27FC236}">
                <a16:creationId xmlns:a16="http://schemas.microsoft.com/office/drawing/2014/main" id="{F42D7006-FF89-4452-A61D-432A1860E58E}"/>
              </a:ext>
            </a:extLst>
          </p:cNvPr>
          <p:cNvSpPr/>
          <p:nvPr/>
        </p:nvSpPr>
        <p:spPr>
          <a:xfrm>
            <a:off x="4857187" y="5031888"/>
            <a:ext cx="3876910" cy="1218497"/>
          </a:xfrm>
          <a:prstGeom prst="roundRect">
            <a:avLst>
              <a:gd name="adj" fmla="val 8235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   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(</a:t>
            </a:r>
            <a:r>
              <a:rPr lang="ko-KR" altLang="en-US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자체개선</a:t>
            </a:r>
            <a:r>
              <a:rPr lang="en-US" altLang="ko-KR" sz="1800" b="1" dirty="0">
                <a:solidFill>
                  <a:srgbClr val="EE9229"/>
                </a:solidFill>
                <a:highlight>
                  <a:srgbClr val="0033CC"/>
                </a:highlight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800" b="1" dirty="0">
                <a:solidFill>
                  <a:srgbClr val="EE9229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          </a:t>
            </a:r>
            <a:r>
              <a:rPr lang="ko-KR" altLang="en-US" sz="1800" b="1" spc="-150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지속적으로 체계 유지</a:t>
            </a:r>
            <a:r>
              <a:rPr lang="en-US" altLang="ko-KR" sz="1800" b="1" spc="-150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·</a:t>
            </a:r>
            <a:r>
              <a:rPr lang="ko-KR" altLang="en-US" sz="1800" b="1" spc="-150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rPr>
              <a:t>개선</a:t>
            </a:r>
            <a:endParaRPr lang="en-US" altLang="ko-KR" sz="1800" b="1" spc="-150" dirty="0">
              <a:solidFill>
                <a:schemeClr val="tx1"/>
              </a:solidFill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6" name="순서도: 연결자 15">
            <a:extLst>
              <a:ext uri="{FF2B5EF4-FFF2-40B4-BE49-F238E27FC236}">
                <a16:creationId xmlns:a16="http://schemas.microsoft.com/office/drawing/2014/main" id="{0BF12A4C-9AF6-4E75-994B-9E72B47A6DC0}"/>
              </a:ext>
            </a:extLst>
          </p:cNvPr>
          <p:cNvSpPr/>
          <p:nvPr/>
        </p:nvSpPr>
        <p:spPr>
          <a:xfrm>
            <a:off x="4936597" y="2315453"/>
            <a:ext cx="573325" cy="574018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7" name="순서도: 연결자 16">
            <a:extLst>
              <a:ext uri="{FF2B5EF4-FFF2-40B4-BE49-F238E27FC236}">
                <a16:creationId xmlns:a16="http://schemas.microsoft.com/office/drawing/2014/main" id="{53A1CCE3-8844-4657-B3A9-B1421CFC6D99}"/>
              </a:ext>
            </a:extLst>
          </p:cNvPr>
          <p:cNvSpPr/>
          <p:nvPr/>
        </p:nvSpPr>
        <p:spPr>
          <a:xfrm>
            <a:off x="4936596" y="3831762"/>
            <a:ext cx="573325" cy="574018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8" name="순서도: 연결자 17">
            <a:extLst>
              <a:ext uri="{FF2B5EF4-FFF2-40B4-BE49-F238E27FC236}">
                <a16:creationId xmlns:a16="http://schemas.microsoft.com/office/drawing/2014/main" id="{7332E8BE-989B-46EC-A0ED-A25331C43678}"/>
              </a:ext>
            </a:extLst>
          </p:cNvPr>
          <p:cNvSpPr/>
          <p:nvPr/>
        </p:nvSpPr>
        <p:spPr>
          <a:xfrm>
            <a:off x="4936595" y="5354127"/>
            <a:ext cx="573325" cy="574018"/>
          </a:xfrm>
          <a:prstGeom prst="flowChartConnec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B9F5EAD-6311-4AA4-BAFD-5A1C0786F1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20336" y="1995862"/>
            <a:ext cx="4058216" cy="4357263"/>
          </a:xfrm>
          <a:prstGeom prst="rect">
            <a:avLst/>
          </a:prstGeom>
        </p:spPr>
      </p:pic>
      <p:grpSp>
        <p:nvGrpSpPr>
          <p:cNvPr id="23" name="그룹 22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4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5" name="직각 삼각형 24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370507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>
            <a:extLst>
              <a:ext uri="{FF2B5EF4-FFF2-40B4-BE49-F238E27FC236}">
                <a16:creationId xmlns:a16="http://schemas.microsoft.com/office/drawing/2014/main" id="{3CB2CD41-4AEA-4954-9694-B01250FF1B13}"/>
              </a:ext>
            </a:extLst>
          </p:cNvPr>
          <p:cNvSpPr/>
          <p:nvPr/>
        </p:nvSpPr>
        <p:spPr>
          <a:xfrm>
            <a:off x="541957" y="1955115"/>
            <a:ext cx="3744857" cy="4681990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정부지원사업 신청</a:t>
              </a: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5" name="그림 4">
            <a:extLst>
              <a:ext uri="{FF2B5EF4-FFF2-40B4-BE49-F238E27FC236}">
                <a16:creationId xmlns:a16="http://schemas.microsoft.com/office/drawing/2014/main" id="{5ACBF4C2-F465-4ED5-BC1D-252896A1C6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8" y="2037347"/>
            <a:ext cx="3618660" cy="4466194"/>
          </a:xfrm>
          <a:prstGeom prst="rect">
            <a:avLst/>
          </a:prstGeom>
          <a:ln w="12700">
            <a:noFill/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731" y="4317750"/>
            <a:ext cx="2953001" cy="201789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8" name="그림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9113" y="1758950"/>
            <a:ext cx="2789237" cy="348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0" descr="클립0056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173" y="2719105"/>
            <a:ext cx="1092270" cy="1107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그룹 23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25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5847519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어떤 혜택이 있나요</a:t>
              </a: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?</a:t>
              </a:r>
              <a:endParaRPr kumimoji="0" lang="ko-KR" altLang="en-US" sz="20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3857A4F-26CA-48B3-BF63-F9CCC85AB149}"/>
              </a:ext>
            </a:extLst>
          </p:cNvPr>
          <p:cNvSpPr/>
          <p:nvPr/>
        </p:nvSpPr>
        <p:spPr>
          <a:xfrm>
            <a:off x="675521" y="2174217"/>
            <a:ext cx="2417000" cy="3712878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DBA2CC5-45A4-45F6-A82A-B6E9A2551397}"/>
              </a:ext>
            </a:extLst>
          </p:cNvPr>
          <p:cNvSpPr/>
          <p:nvPr/>
        </p:nvSpPr>
        <p:spPr>
          <a:xfrm>
            <a:off x="896586" y="2410361"/>
            <a:ext cx="2021275" cy="649132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4E9FCD-3908-4CB1-B611-4195973C9B99}"/>
              </a:ext>
            </a:extLst>
          </p:cNvPr>
          <p:cNvSpPr txBox="1"/>
          <p:nvPr/>
        </p:nvSpPr>
        <p:spPr>
          <a:xfrm>
            <a:off x="975779" y="2531902"/>
            <a:ext cx="1870164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algn="ctr"/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첫번째</a:t>
            </a:r>
            <a:endParaRPr lang="en-US" altLang="ko-KR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G마켓 산스 TTF Bold" panose="02000000000000000000" pitchFamily="2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8977C6F-79CB-4D5E-A996-C75291E19A89}"/>
              </a:ext>
            </a:extLst>
          </p:cNvPr>
          <p:cNvSpPr txBox="1"/>
          <p:nvPr/>
        </p:nvSpPr>
        <p:spPr>
          <a:xfrm>
            <a:off x="659885" y="3349732"/>
            <a:ext cx="2517344" cy="230832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indent="0" algn="ctr">
              <a:lnSpc>
                <a:spcPct val="200000"/>
              </a:lnSpc>
              <a:spcBef>
                <a:spcPts val="1800"/>
              </a:spcBef>
            </a:pPr>
            <a:r>
              <a:rPr lang="ko-KR" altLang="en-US" sz="1800" dirty="0" err="1"/>
              <a:t>대진단</a:t>
            </a:r>
            <a:r>
              <a:rPr lang="ko-KR" altLang="en-US" sz="1800" dirty="0"/>
              <a:t> 실시 후 </a:t>
            </a:r>
            <a:r>
              <a:rPr lang="en-US" altLang="ko-KR" sz="1800" dirty="0"/>
              <a:t> </a:t>
            </a:r>
            <a:r>
              <a:rPr lang="ko-KR" altLang="en-US" sz="1800" dirty="0">
                <a:solidFill>
                  <a:srgbClr val="0000FF"/>
                </a:solidFill>
              </a:rPr>
              <a:t>지원신청 사업장</a:t>
            </a:r>
            <a:r>
              <a:rPr lang="ko-KR" altLang="en-US" sz="1800" dirty="0">
                <a:solidFill>
                  <a:schemeClr val="tx1"/>
                </a:solidFill>
              </a:rPr>
              <a:t>은 </a:t>
            </a:r>
            <a:r>
              <a:rPr lang="ko-KR" altLang="en-US" sz="1800" dirty="0">
                <a:solidFill>
                  <a:srgbClr val="EE9229"/>
                </a:solidFill>
              </a:rPr>
              <a:t>신속한 상담</a:t>
            </a:r>
            <a:r>
              <a:rPr lang="en-US" altLang="ko-KR" sz="1800" dirty="0">
                <a:solidFill>
                  <a:srgbClr val="EE9229"/>
                </a:solidFill>
              </a:rPr>
              <a:t>‧</a:t>
            </a:r>
            <a:r>
              <a:rPr lang="ko-KR" altLang="en-US" sz="1800" dirty="0">
                <a:solidFill>
                  <a:srgbClr val="EE9229"/>
                </a:solidFill>
              </a:rPr>
              <a:t>지원</a:t>
            </a:r>
            <a:r>
              <a:rPr lang="ko-KR" altLang="en-US" sz="1800" dirty="0"/>
              <a:t>을 받을 수 있습니다</a:t>
            </a:r>
            <a:r>
              <a:rPr lang="en-US" altLang="ko-KR" sz="1800" dirty="0"/>
              <a:t>.</a:t>
            </a:r>
            <a:endParaRPr lang="ko-KR" altLang="en-US" sz="1800" dirty="0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5860688B-3696-4EA9-9E62-2C21568E0403}"/>
              </a:ext>
            </a:extLst>
          </p:cNvPr>
          <p:cNvSpPr/>
          <p:nvPr/>
        </p:nvSpPr>
        <p:spPr>
          <a:xfrm>
            <a:off x="3313586" y="2174217"/>
            <a:ext cx="2417000" cy="3712878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FC3A4D6-C1E9-4C41-B462-5B84ECB447A0}"/>
              </a:ext>
            </a:extLst>
          </p:cNvPr>
          <p:cNvSpPr/>
          <p:nvPr/>
        </p:nvSpPr>
        <p:spPr>
          <a:xfrm>
            <a:off x="3534651" y="2410361"/>
            <a:ext cx="2021275" cy="649132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910D140-D097-4ACA-8B6D-98969107113E}"/>
              </a:ext>
            </a:extLst>
          </p:cNvPr>
          <p:cNvSpPr txBox="1"/>
          <p:nvPr/>
        </p:nvSpPr>
        <p:spPr>
          <a:xfrm>
            <a:off x="3613844" y="2531902"/>
            <a:ext cx="1870164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algn="ctr"/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두번째</a:t>
            </a:r>
            <a:endParaRPr lang="en-US" altLang="ko-KR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G마켓 산스 TTF Bold" panose="02000000000000000000" pitchFamily="2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C5C4C97-7F63-40F4-BAA6-33BDD3001334}"/>
              </a:ext>
            </a:extLst>
          </p:cNvPr>
          <p:cNvSpPr/>
          <p:nvPr/>
        </p:nvSpPr>
        <p:spPr>
          <a:xfrm>
            <a:off x="5951651" y="2174217"/>
            <a:ext cx="2417000" cy="3712878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979FD698-198F-479E-8C4E-5B2FA8DC3949}"/>
              </a:ext>
            </a:extLst>
          </p:cNvPr>
          <p:cNvSpPr/>
          <p:nvPr/>
        </p:nvSpPr>
        <p:spPr>
          <a:xfrm>
            <a:off x="6172716" y="2410361"/>
            <a:ext cx="2021275" cy="649132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17A0998-0421-45BB-A931-12B9A587395F}"/>
              </a:ext>
            </a:extLst>
          </p:cNvPr>
          <p:cNvSpPr txBox="1"/>
          <p:nvPr/>
        </p:nvSpPr>
        <p:spPr>
          <a:xfrm>
            <a:off x="6251909" y="2531902"/>
            <a:ext cx="1870164" cy="400110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algn="ctr"/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세번째</a:t>
            </a:r>
            <a:endParaRPr lang="en-US" altLang="ko-KR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G마켓 산스 TTF Bold" panose="02000000000000000000" pitchFamily="2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E6D233D-CAD9-4887-931F-D4B8DF7AF579}"/>
              </a:ext>
            </a:extLst>
          </p:cNvPr>
          <p:cNvSpPr txBox="1"/>
          <p:nvPr/>
        </p:nvSpPr>
        <p:spPr>
          <a:xfrm>
            <a:off x="3434307" y="3349732"/>
            <a:ext cx="2352426" cy="230832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indent="0" algn="ctr">
              <a:lnSpc>
                <a:spcPct val="200000"/>
              </a:lnSpc>
              <a:spcBef>
                <a:spcPts val="1800"/>
              </a:spcBef>
            </a:pPr>
            <a:r>
              <a:rPr lang="ko-KR" altLang="en-US" sz="1800" dirty="0">
                <a:solidFill>
                  <a:srgbClr val="0000FF"/>
                </a:solidFill>
              </a:rPr>
              <a:t>상담</a:t>
            </a:r>
            <a:r>
              <a:rPr lang="en-US" altLang="ko-KR" sz="1800" dirty="0">
                <a:solidFill>
                  <a:srgbClr val="0000FF"/>
                </a:solidFill>
              </a:rPr>
              <a:t>‧</a:t>
            </a:r>
            <a:r>
              <a:rPr lang="ko-KR" altLang="en-US" sz="1800" dirty="0">
                <a:solidFill>
                  <a:srgbClr val="0000FF"/>
                </a:solidFill>
              </a:rPr>
              <a:t>지원센터</a:t>
            </a:r>
            <a:r>
              <a:rPr lang="ko-KR" altLang="en-US" sz="1800" dirty="0">
                <a:solidFill>
                  <a:schemeClr val="tx1"/>
                </a:solidFill>
              </a:rPr>
              <a:t>에서</a:t>
            </a:r>
            <a:r>
              <a:rPr lang="ko-KR" altLang="en-US" sz="1800" dirty="0">
                <a:solidFill>
                  <a:srgbClr val="0000FF"/>
                </a:solidFill>
              </a:rPr>
              <a:t> </a:t>
            </a:r>
            <a:r>
              <a:rPr lang="ko-KR" altLang="en-US" sz="1800" dirty="0">
                <a:solidFill>
                  <a:srgbClr val="EE9229"/>
                </a:solidFill>
              </a:rPr>
              <a:t>사업장 맞춤형 지원</a:t>
            </a:r>
            <a:r>
              <a:rPr lang="ko-KR" altLang="en-US" sz="1800" dirty="0">
                <a:solidFill>
                  <a:schemeClr val="tx1"/>
                </a:solidFill>
              </a:rPr>
              <a:t>을</a:t>
            </a:r>
            <a:r>
              <a:rPr lang="ko-KR" altLang="en-US" sz="1800" dirty="0">
                <a:solidFill>
                  <a:srgbClr val="0000FF"/>
                </a:solidFill>
              </a:rPr>
              <a:t> </a:t>
            </a:r>
            <a:r>
              <a:rPr lang="ko-KR" altLang="en-US" sz="1800" dirty="0">
                <a:solidFill>
                  <a:schemeClr val="tx1"/>
                </a:solidFill>
              </a:rPr>
              <a:t>받을 수 있습니다</a:t>
            </a:r>
            <a:r>
              <a:rPr lang="en-US" altLang="ko-KR" sz="1800" dirty="0">
                <a:solidFill>
                  <a:schemeClr val="tx1"/>
                </a:solidFill>
              </a:rPr>
              <a:t>.</a:t>
            </a:r>
            <a:endParaRPr lang="ko-KR" altLang="en-US" sz="1800" dirty="0">
              <a:solidFill>
                <a:schemeClr val="tx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225E6C9-A405-461B-93CC-D4E97168465D}"/>
              </a:ext>
            </a:extLst>
          </p:cNvPr>
          <p:cNvSpPr txBox="1"/>
          <p:nvPr/>
        </p:nvSpPr>
        <p:spPr>
          <a:xfrm>
            <a:off x="5786733" y="3445985"/>
            <a:ext cx="2710681" cy="1754326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indent="0" algn="ctr">
              <a:lnSpc>
                <a:spcPct val="200000"/>
              </a:lnSpc>
              <a:spcBef>
                <a:spcPts val="1800"/>
              </a:spcBef>
            </a:pPr>
            <a:r>
              <a:rPr lang="ko-KR" altLang="en-US" sz="1800" dirty="0">
                <a:solidFill>
                  <a:srgbClr val="EE9229"/>
                </a:solidFill>
              </a:rPr>
              <a:t>중대재해를 예방</a:t>
            </a:r>
            <a:r>
              <a:rPr lang="ko-KR" altLang="en-US" sz="1800" dirty="0"/>
              <a:t>하고</a:t>
            </a:r>
            <a:r>
              <a:rPr lang="en-US" altLang="ko-KR" sz="1800" dirty="0"/>
              <a:t>, </a:t>
            </a:r>
            <a:r>
              <a:rPr lang="ko-KR" altLang="en-US" sz="1800" dirty="0">
                <a:solidFill>
                  <a:srgbClr val="EE9229"/>
                </a:solidFill>
              </a:rPr>
              <a:t>중대재해처벌법에 대비</a:t>
            </a:r>
            <a:r>
              <a:rPr lang="ko-KR" altLang="en-US" sz="1800" dirty="0"/>
              <a:t>할 수 있습니다</a:t>
            </a:r>
            <a:r>
              <a:rPr lang="en-US" altLang="ko-KR" sz="1800" dirty="0"/>
              <a:t>.</a:t>
            </a:r>
            <a:r>
              <a:rPr lang="ko-KR" altLang="en-US" sz="1800" dirty="0"/>
              <a:t> </a:t>
            </a: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73497914-9579-89D8-CAC1-AC25D23B4F7C}"/>
              </a:ext>
            </a:extLst>
          </p:cNvPr>
          <p:cNvGrpSpPr/>
          <p:nvPr/>
        </p:nvGrpSpPr>
        <p:grpSpPr>
          <a:xfrm>
            <a:off x="2086493" y="9817"/>
            <a:ext cx="5152507" cy="731130"/>
            <a:chOff x="2086493" y="390"/>
            <a:chExt cx="5152507" cy="731130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grpSpPr>
        <p:sp>
          <p:nvSpPr>
            <p:cNvPr id="31" name="TextBox 37">
              <a:extLst>
                <a:ext uri="{FF2B5EF4-FFF2-40B4-BE49-F238E27FC236}">
                  <a16:creationId xmlns:a16="http://schemas.microsoft.com/office/drawing/2014/main" id="{8A846AAF-AED6-FC11-02CA-974ECD995429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390"/>
              <a:ext cx="5152505" cy="584775"/>
            </a:xfrm>
            <a:prstGeom prst="rect">
              <a:avLst/>
            </a:prstGeom>
            <a:grp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세부 내용</a:t>
              </a:r>
              <a:endParaRPr lang="en-US" altLang="ko-KR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32" name="직각 삼각형 31">
              <a:extLst>
                <a:ext uri="{FF2B5EF4-FFF2-40B4-BE49-F238E27FC236}">
                  <a16:creationId xmlns:a16="http://schemas.microsoft.com/office/drawing/2014/main" id="{77D72C38-A90C-C8B3-FEE9-78B4D6239BFE}"/>
                </a:ext>
              </a:extLst>
            </p:cNvPr>
            <p:cNvSpPr/>
            <p:nvPr/>
          </p:nvSpPr>
          <p:spPr>
            <a:xfrm flipH="1" flipV="1">
              <a:off x="2086493" y="585004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8181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 err="1" smtClean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대진단</a:t>
              </a:r>
              <a:r>
                <a:rPr kumimoji="0" lang="ko-KR" altLang="en-US" sz="2000" dirty="0" smtClean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홍보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동영상</a:t>
              </a:r>
              <a:r>
                <a:rPr kumimoji="0" lang="en-US" altLang="ko-KR" sz="2000" dirty="0" smtClean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(1:20)</a:t>
              </a:r>
              <a:endParaRPr kumimoji="0" lang="ko-KR" altLang="en-US" sz="2000" dirty="0">
                <a:solidFill>
                  <a:srgbClr val="000099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5" name="그룹 4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22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참여 방법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24" name="직각 삼각형 23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pic>
        <p:nvPicPr>
          <p:cNvPr id="4" name="[굿미디어] 산업안전 대진단_0305(성우녹음 반영)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0022" y="1925052"/>
            <a:ext cx="7894272" cy="433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261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6332CB3E-FD1A-4BE9-AA89-F1725E4792A4}"/>
              </a:ext>
            </a:extLst>
          </p:cNvPr>
          <p:cNvSpPr/>
          <p:nvPr/>
        </p:nvSpPr>
        <p:spPr>
          <a:xfrm>
            <a:off x="675521" y="2174217"/>
            <a:ext cx="3688722" cy="3712878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24CA5073-2EE9-4D41-BA53-C817B2D2C258}"/>
              </a:ext>
            </a:extLst>
          </p:cNvPr>
          <p:cNvSpPr/>
          <p:nvPr/>
        </p:nvSpPr>
        <p:spPr>
          <a:xfrm>
            <a:off x="744186" y="2257960"/>
            <a:ext cx="3552928" cy="928935"/>
          </a:xfrm>
          <a:prstGeom prst="rect">
            <a:avLst/>
          </a:prstGeom>
          <a:solidFill>
            <a:srgbClr val="12A8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316" name="그룹 4"/>
          <p:cNvGrpSpPr>
            <a:grpSpLocks/>
          </p:cNvGrpSpPr>
          <p:nvPr/>
        </p:nvGrpSpPr>
        <p:grpSpPr bwMode="auto">
          <a:xfrm>
            <a:off x="317500" y="1092200"/>
            <a:ext cx="8307831" cy="500063"/>
            <a:chOff x="319087" y="2078772"/>
            <a:chExt cx="7559784" cy="500063"/>
          </a:xfrm>
        </p:grpSpPr>
        <p:sp>
          <p:nvSpPr>
            <p:cNvPr id="13323" name="AutoShape 5"/>
            <p:cNvSpPr>
              <a:spLocks noChangeArrowheads="1"/>
            </p:cNvSpPr>
            <p:nvPr/>
          </p:nvSpPr>
          <p:spPr bwMode="gray">
            <a:xfrm>
              <a:off x="319087" y="2078772"/>
              <a:ext cx="7559784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en-US" altLang="ko-KR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       </a:t>
              </a:r>
              <a:r>
                <a:rPr kumimoji="0" lang="ko-KR" altLang="en-US" sz="2000" dirty="0">
                  <a:solidFill>
                    <a:srgbClr val="000099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참여 방법</a:t>
              </a:r>
            </a:p>
          </p:txBody>
        </p:sp>
        <p:grpSp>
          <p:nvGrpSpPr>
            <p:cNvPr id="13325" name="Group 18"/>
            <p:cNvGrpSpPr>
              <a:grpSpLocks/>
            </p:cNvGrpSpPr>
            <p:nvPr/>
          </p:nvGrpSpPr>
          <p:grpSpPr bwMode="auto">
            <a:xfrm>
              <a:off x="393700" y="2133984"/>
              <a:ext cx="488950" cy="386484"/>
              <a:chOff x="429" y="981"/>
              <a:chExt cx="1081" cy="1047"/>
            </a:xfrm>
          </p:grpSpPr>
          <p:sp>
            <p:nvSpPr>
              <p:cNvPr id="26" name="Oval 67"/>
              <p:cNvSpPr>
                <a:spLocks noChangeArrowheads="1"/>
              </p:cNvSpPr>
              <p:nvPr/>
            </p:nvSpPr>
            <p:spPr>
              <a:xfrm>
                <a:off x="429" y="992"/>
                <a:ext cx="1081" cy="1026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  <a:round/>
              </a:ln>
              <a:scene3d>
                <a:camera prst="orthographicFront"/>
                <a:lightRig rig="soft" dir="t"/>
              </a:scene3d>
              <a:sp3d prstMaterial="plastic">
                <a:bevelT w="127000" h="127000"/>
              </a:sp3d>
            </p:spPr>
            <p:txBody>
              <a:bodyPr wrap="none" anchor="ctr"/>
              <a:lstStyle/>
              <a:p>
                <a:pPr eaLnBrk="1" latinLnBrk="1" hangingPunct="1">
                  <a:defRPr/>
                </a:pPr>
                <a:endParaRPr lang="ko-KR" altLang="en-US" sz="1800">
                  <a:solidFill>
                    <a:schemeClr val="accent6">
                      <a:lumMod val="60000"/>
                      <a:lumOff val="40000"/>
                    </a:schemeClr>
                  </a:solidFill>
                  <a:latin typeface="굴림"/>
                  <a:ea typeface="돋움체"/>
                  <a:cs typeface="Arial"/>
                </a:endParaRPr>
              </a:p>
            </p:txBody>
          </p:sp>
          <p:pic>
            <p:nvPicPr>
              <p:cNvPr id="13329" name="Picture 6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4" y="981"/>
                <a:ext cx="1014" cy="10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7942CAC-A22E-4C12-AEA4-EB6B442D014E}"/>
              </a:ext>
            </a:extLst>
          </p:cNvPr>
          <p:cNvSpPr/>
          <p:nvPr/>
        </p:nvSpPr>
        <p:spPr>
          <a:xfrm>
            <a:off x="4662542" y="2174217"/>
            <a:ext cx="3688722" cy="3712878"/>
          </a:xfrm>
          <a:prstGeom prst="rect">
            <a:avLst/>
          </a:prstGeom>
          <a:solidFill>
            <a:schemeClr val="bg1"/>
          </a:solidFill>
          <a:ln w="38100">
            <a:solidFill>
              <a:srgbClr val="9CE5F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39F212C-25B2-450F-962D-B785B4C318D1}"/>
              </a:ext>
            </a:extLst>
          </p:cNvPr>
          <p:cNvSpPr/>
          <p:nvPr/>
        </p:nvSpPr>
        <p:spPr>
          <a:xfrm>
            <a:off x="4731207" y="2257960"/>
            <a:ext cx="3552928" cy="928935"/>
          </a:xfrm>
          <a:prstGeom prst="rect">
            <a:avLst/>
          </a:prstGeom>
          <a:solidFill>
            <a:srgbClr val="12A8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바른고딕" panose="020B0603020101020101" pitchFamily="50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1879DAB-C141-44A8-B489-60C61A1C62E3}"/>
              </a:ext>
            </a:extLst>
          </p:cNvPr>
          <p:cNvSpPr txBox="1"/>
          <p:nvPr/>
        </p:nvSpPr>
        <p:spPr>
          <a:xfrm>
            <a:off x="822610" y="2322317"/>
            <a:ext cx="3394543" cy="800219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algn="ctr"/>
            <a:r>
              <a:rPr lang="ko-KR" altLang="en-US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고용노동부</a:t>
            </a:r>
            <a:r>
              <a:rPr lang="en-US" altLang="ko-KR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lang="ko-KR" altLang="en-US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안전보건공단</a:t>
            </a:r>
            <a:r>
              <a:rPr lang="en-US" altLang="ko-KR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algn="ctr"/>
            <a:r>
              <a:rPr lang="ko-KR" altLang="en-US" sz="1800" kern="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누리집</a:t>
            </a:r>
            <a:r>
              <a:rPr lang="ko-KR" altLang="en-US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팝업 클릭</a:t>
            </a:r>
            <a:endParaRPr lang="en-US" altLang="ko-KR" sz="1800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G마켓 산스 TTF Bold" panose="02000000000000000000" pitchFamily="2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5EBB2AB-C2B2-47D3-A968-CD40CC21391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64" y="3292630"/>
            <a:ext cx="2473170" cy="247317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02595C4-2EB0-4CC7-A0C5-4C59A4339989}"/>
              </a:ext>
            </a:extLst>
          </p:cNvPr>
          <p:cNvSpPr txBox="1"/>
          <p:nvPr/>
        </p:nvSpPr>
        <p:spPr>
          <a:xfrm>
            <a:off x="4811795" y="2537762"/>
            <a:ext cx="3394543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>
            <a:defPPr>
              <a:defRPr lang="ko-KR"/>
            </a:defPPr>
            <a:lvl1pPr marL="303530" marR="0" indent="-303530" fontAlgn="base">
              <a:spcBef>
                <a:spcPts val="1200"/>
              </a:spcBef>
              <a:spcAft>
                <a:spcPts val="0"/>
              </a:spcAft>
              <a:defRPr sz="2000" b="1" ker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/>
              </a:defRPr>
            </a:lvl1pPr>
          </a:lstStyle>
          <a:p>
            <a:pPr marL="0" algn="ctr"/>
            <a:r>
              <a:rPr lang="ko-KR" altLang="en-US" sz="1800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리플렛</a:t>
            </a:r>
            <a:r>
              <a:rPr lang="ko-KR" altLang="en-US" sz="1800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QR-code </a:t>
            </a:r>
            <a:r>
              <a:rPr lang="ko-KR" altLang="en-US" sz="1800" kern="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스캔</a:t>
            </a:r>
            <a:endParaRPr lang="en-US" altLang="ko-KR" sz="1800" kern="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맑은 고딕" panose="020B0503020000020004" pitchFamily="50" charset="-127"/>
              <a:ea typeface="G마켓 산스 TTF Bold" panose="02000000000000000000" pitchFamily="2" charset="-127"/>
            </a:endParaRPr>
          </a:p>
        </p:txBody>
      </p:sp>
      <p:pic>
        <p:nvPicPr>
          <p:cNvPr id="21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1492" y="3266065"/>
            <a:ext cx="2230697" cy="2513298"/>
          </a:xfrm>
          <a:prstGeom prst="rect">
            <a:avLst/>
          </a:prstGeom>
          <a:noFill/>
          <a:ln>
            <a:noFill/>
          </a:ln>
          <a:effectLst/>
        </p:spPr>
      </p:pic>
      <p:grpSp>
        <p:nvGrpSpPr>
          <p:cNvPr id="22" name="그룹 21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24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참여 방법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82750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22338"/>
            <a:ext cx="8585200" cy="3175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다이어그램 4"/>
          <p:cNvGraphicFramePr/>
          <p:nvPr/>
        </p:nvGraphicFramePr>
        <p:xfrm>
          <a:off x="5003471" y="1230542"/>
          <a:ext cx="3749760" cy="49271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8" y="958228"/>
            <a:ext cx="4729458" cy="4729458"/>
          </a:xfrm>
          <a:prstGeom prst="rect">
            <a:avLst/>
          </a:prstGeom>
        </p:spPr>
      </p:pic>
      <p:grpSp>
        <p:nvGrpSpPr>
          <p:cNvPr id="16" name="그룹 15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17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ko-KR" altLang="en-US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참여 방법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18" name="직각 삼각형 17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390769" y="5535093"/>
            <a:ext cx="4308454" cy="622638"/>
            <a:chOff x="99413" y="5880623"/>
            <a:chExt cx="2918590" cy="508726"/>
          </a:xfrm>
        </p:grpSpPr>
        <p:sp>
          <p:nvSpPr>
            <p:cNvPr id="14" name="AutoShape 5"/>
            <p:cNvSpPr>
              <a:spLocks noChangeArrowheads="1"/>
            </p:cNvSpPr>
            <p:nvPr/>
          </p:nvSpPr>
          <p:spPr bwMode="gray">
            <a:xfrm>
              <a:off x="99415" y="5889286"/>
              <a:ext cx="2841906" cy="500063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endParaRPr kumimoji="0" lang="ko-KR" altLang="en-US" sz="2000">
                <a:solidFill>
                  <a:srgbClr val="000099"/>
                </a:solidFill>
                <a:latin typeface="휴먼모음T" panose="02030504000101010101" pitchFamily="18" charset="-127"/>
                <a:ea typeface="휴먼모음T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5" name="Text Box 9"/>
            <p:cNvSpPr txBox="1">
              <a:spLocks noChangeArrowheads="1"/>
            </p:cNvSpPr>
            <p:nvPr/>
          </p:nvSpPr>
          <p:spPr bwMode="gray">
            <a:xfrm>
              <a:off x="99413" y="5880623"/>
              <a:ext cx="2918590" cy="477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eaLnBrk="1" latinLnBrk="0" hangingPunct="1">
                <a:spcBef>
                  <a:spcPct val="0"/>
                </a:spcBef>
                <a:buSzPct val="120000"/>
                <a:buFontTx/>
                <a:buNone/>
              </a:pPr>
              <a:r>
                <a:rPr kumimoji="0" lang="ko-KR" altLang="en-US" b="1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 </a:t>
              </a:r>
              <a:r>
                <a:rPr kumimoji="0" lang="ko-KR" altLang="en-US" sz="2400" b="1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검색포털</a:t>
              </a:r>
              <a:r>
                <a:rPr kumimoji="0" lang="en-US" altLang="ko-KR" sz="2400" b="1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“</a:t>
              </a:r>
              <a:r>
                <a:rPr kumimoji="0" lang="ko-KR" altLang="en-US" sz="2400" b="1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산업안전 </a:t>
              </a:r>
              <a:r>
                <a:rPr kumimoji="0" lang="ko-KR" altLang="en-US" sz="2400" b="1" dirty="0" err="1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대진단</a:t>
              </a:r>
              <a:r>
                <a:rPr kumimoji="0" lang="en-US" altLang="ko-KR" sz="2400" b="1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rPr>
                <a:t>”</a:t>
              </a:r>
              <a:endParaRPr kumimoji="0" lang="ko-KR" altLang="en-US" sz="2400" b="1" spc="1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77749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24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en-US" altLang="ko-KR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Q &amp; A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그룹 17"/>
          <p:cNvGrpSpPr>
            <a:grpSpLocks/>
          </p:cNvGrpSpPr>
          <p:nvPr/>
        </p:nvGrpSpPr>
        <p:grpSpPr bwMode="auto">
          <a:xfrm>
            <a:off x="461963" y="1206500"/>
            <a:ext cx="8248650" cy="887413"/>
            <a:chOff x="352492" y="1448894"/>
            <a:chExt cx="8248775" cy="887834"/>
          </a:xfrm>
        </p:grpSpPr>
        <p:sp>
          <p:nvSpPr>
            <p:cNvPr id="30" name="AutoShape 5"/>
            <p:cNvSpPr>
              <a:spLocks noChangeArrowheads="1"/>
            </p:cNvSpPr>
            <p:nvPr/>
          </p:nvSpPr>
          <p:spPr bwMode="gray">
            <a:xfrm>
              <a:off x="352492" y="1448894"/>
              <a:ext cx="8248775" cy="88783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kumimoji="0" lang="ko-KR" altLang="en-US" sz="2000">
                <a:solidFill>
                  <a:srgbClr val="000099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31" name="Text Box 9"/>
            <p:cNvSpPr txBox="1">
              <a:spLocks noChangeArrowheads="1"/>
            </p:cNvSpPr>
            <p:nvPr/>
          </p:nvSpPr>
          <p:spPr bwMode="gray">
            <a:xfrm>
              <a:off x="1249443" y="1480659"/>
              <a:ext cx="7351824" cy="431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산업안전 대진단은 </a:t>
              </a:r>
              <a:r>
                <a:rPr kumimoji="0" lang="ko-KR" altLang="en-US" sz="22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안전진단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같이 진단을 받는 건가요</a:t>
              </a: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?</a:t>
              </a:r>
            </a:p>
          </p:txBody>
        </p:sp>
        <p:pic>
          <p:nvPicPr>
            <p:cNvPr id="32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724" y="1555230"/>
              <a:ext cx="683864" cy="689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3" name="그룹 18"/>
          <p:cNvGrpSpPr>
            <a:grpSpLocks/>
          </p:cNvGrpSpPr>
          <p:nvPr/>
        </p:nvGrpSpPr>
        <p:grpSpPr bwMode="auto">
          <a:xfrm>
            <a:off x="455610" y="2753043"/>
            <a:ext cx="8232775" cy="3069768"/>
            <a:chOff x="428107" y="2860134"/>
            <a:chExt cx="8233755" cy="2471716"/>
          </a:xfrm>
        </p:grpSpPr>
        <p:sp>
          <p:nvSpPr>
            <p:cNvPr id="34" name="TextBox 12"/>
            <p:cNvSpPr txBox="1"/>
            <p:nvPr/>
          </p:nvSpPr>
          <p:spPr>
            <a:xfrm>
              <a:off x="428107" y="3175855"/>
              <a:ext cx="8233755" cy="2155995"/>
            </a:xfrm>
            <a:prstGeom prst="rect">
              <a:avLst/>
            </a:prstGeom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342900" indent="-342900">
                <a:buFont typeface="Arial"/>
                <a:buChar char="•"/>
                <a:defRPr/>
              </a:pPr>
              <a:endParaRPr lang="en-US" altLang="ko-KR" sz="24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산업안전보건법 상의 안전진단 등이 아닌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설문조사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endParaRPr lang="en-US" altLang="ko-KR" sz="2400" spc="-1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중대재해처벌법의 </a:t>
              </a:r>
              <a:r>
                <a:rPr lang="ko-KR" altLang="en-US" sz="2400" b="1" spc="-100" dirty="0">
                  <a:solidFill>
                    <a:prstClr val="black"/>
                  </a:solidFill>
                </a:rPr>
                <a:t>안전보건관리체계 구축</a:t>
              </a:r>
              <a:r>
                <a:rPr lang="en-US" altLang="ko-KR" sz="2400" b="1" spc="-100" dirty="0">
                  <a:solidFill>
                    <a:prstClr val="black"/>
                  </a:solidFill>
                </a:rPr>
                <a:t>,</a:t>
              </a:r>
              <a:r>
                <a:rPr lang="ko-KR" altLang="en-US" sz="2400" b="1" spc="-100" dirty="0">
                  <a:solidFill>
                    <a:prstClr val="black"/>
                  </a:solidFill>
                </a:rPr>
                <a:t>이행 핵심사항 </a:t>
              </a:r>
              <a:r>
                <a:rPr lang="en-US" altLang="ko-KR" sz="2400" b="1" spc="-100" dirty="0">
                  <a:solidFill>
                    <a:prstClr val="black"/>
                  </a:solidFill>
                </a:rPr>
                <a:t>10</a:t>
              </a:r>
              <a:r>
                <a:rPr lang="ko-KR" altLang="en-US" sz="2400" b="1" spc="-100" dirty="0">
                  <a:solidFill>
                    <a:prstClr val="black"/>
                  </a:solidFill>
                </a:rPr>
                <a:t>개 항목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에</a:t>
              </a:r>
              <a:r>
                <a:rPr lang="ko-KR" altLang="en-US" sz="2400" b="1" spc="-100" dirty="0">
                  <a:solidFill>
                    <a:prstClr val="black"/>
                  </a:solidFill>
                </a:rPr>
                <a:t> 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대해 스마트폰 등을 이용한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안전수준  진단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endParaRPr lang="en-US" altLang="ko-KR" sz="2400" spc="-1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부족한 사항은 컨설팅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, 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교육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, 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재정지원 등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예방사업과 연계 </a:t>
              </a:r>
              <a:endParaRPr lang="ko-KR" altLang="en-US" b="1" dirty="0">
                <a:solidFill>
                  <a:srgbClr val="FF0000"/>
                </a:solidFill>
              </a:endParaRPr>
            </a:p>
          </p:txBody>
        </p:sp>
        <p:grpSp>
          <p:nvGrpSpPr>
            <p:cNvPr id="35" name="그룹 34"/>
            <p:cNvGrpSpPr/>
            <p:nvPr/>
          </p:nvGrpSpPr>
          <p:grpSpPr>
            <a:xfrm>
              <a:off x="787094" y="2860134"/>
              <a:ext cx="1249523" cy="565310"/>
              <a:chOff x="961664" y="2896892"/>
              <a:chExt cx="1091580" cy="499424"/>
            </a:xfrm>
            <a:solidFill>
              <a:srgbClr val="663300"/>
            </a:solidFill>
            <a:scene3d>
              <a:camera prst="perspectiveAbove"/>
              <a:lightRig rig="threePt" dir="t"/>
            </a:scene3d>
          </p:grpSpPr>
          <p:sp>
            <p:nvSpPr>
              <p:cNvPr id="36" name="모서리가 둥근 직사각형 35"/>
              <p:cNvSpPr/>
              <p:nvPr/>
            </p:nvSpPr>
            <p:spPr>
              <a:xfrm>
                <a:off x="961664" y="2896892"/>
                <a:ext cx="1091580" cy="499424"/>
              </a:xfrm>
              <a:prstGeom prst="roundRect">
                <a:avLst>
                  <a:gd name="adj" fmla="val 16667"/>
                </a:avLst>
              </a:prstGeom>
              <a:grpFill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>
                    <a:solidFill>
                      <a:prstClr val="black"/>
                    </a:solidFill>
                  </a:rPr>
                  <a:t>     </a:t>
                </a:r>
                <a:r>
                  <a:rPr lang="en-US" altLang="ko-KR" sz="3600" b="1">
                    <a:solidFill>
                      <a:srgbClr val="FFFF00"/>
                    </a:solidFill>
                  </a:rPr>
                  <a:t>A</a:t>
                </a:r>
                <a:endParaRPr lang="ko-KR" altLang="en-US" sz="3600" b="1">
                  <a:solidFill>
                    <a:srgbClr val="FFFF00"/>
                  </a:solidFill>
                </a:endParaRPr>
              </a:p>
            </p:txBody>
          </p:sp>
          <p:pic>
            <p:nvPicPr>
              <p:cNvPr id="37" name="Picture 37" descr="C:\Users\Moel\AppData\Local\Microsoft\Windows\Temporary Internet Files\Content.IE5\ZQRMPSJT\안전제일.jpg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080654" y="2952364"/>
                <a:ext cx="382384" cy="377352"/>
              </a:xfrm>
              <a:prstGeom prst="roundRect">
                <a:avLst>
                  <a:gd name="adj" fmla="val 8594"/>
                </a:avLst>
              </a:prstGeom>
              <a:grpFill/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</p:grpSp>
      </p:grpSp>
    </p:spTree>
    <p:extLst>
      <p:ext uri="{BB962C8B-B14F-4D97-AF65-F5344CB8AC3E}">
        <p14:creationId xmlns:p14="http://schemas.microsoft.com/office/powerpoint/2010/main" val="1233591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24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en-US" altLang="ko-KR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Q &amp; A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그룹 17"/>
          <p:cNvGrpSpPr>
            <a:grpSpLocks/>
          </p:cNvGrpSpPr>
          <p:nvPr/>
        </p:nvGrpSpPr>
        <p:grpSpPr bwMode="auto">
          <a:xfrm>
            <a:off x="461963" y="1206500"/>
            <a:ext cx="8248650" cy="887413"/>
            <a:chOff x="352492" y="1448894"/>
            <a:chExt cx="8248775" cy="887834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gray">
            <a:xfrm>
              <a:off x="352492" y="1448894"/>
              <a:ext cx="8248775" cy="88783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kumimoji="0" lang="ko-KR" altLang="en-US" sz="2000">
                <a:solidFill>
                  <a:srgbClr val="000099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gray">
            <a:xfrm>
              <a:off x="1249443" y="1480659"/>
              <a:ext cx="7351824" cy="431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산업안전 대진단을</a:t>
              </a: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하면 </a:t>
              </a:r>
              <a:r>
                <a:rPr kumimoji="0" lang="ko-KR" altLang="en-US" sz="22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감독관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이 현장을 나오나요</a:t>
              </a: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?</a:t>
              </a:r>
            </a:p>
          </p:txBody>
        </p:sp>
        <p:pic>
          <p:nvPicPr>
            <p:cNvPr id="10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724" y="1555230"/>
              <a:ext cx="683864" cy="689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그룹 18"/>
          <p:cNvGrpSpPr>
            <a:grpSpLocks/>
          </p:cNvGrpSpPr>
          <p:nvPr/>
        </p:nvGrpSpPr>
        <p:grpSpPr bwMode="auto">
          <a:xfrm>
            <a:off x="455610" y="2753043"/>
            <a:ext cx="8232775" cy="3069768"/>
            <a:chOff x="428107" y="2860134"/>
            <a:chExt cx="8233755" cy="2471716"/>
          </a:xfrm>
        </p:grpSpPr>
        <p:sp>
          <p:nvSpPr>
            <p:cNvPr id="12" name="TextBox 12"/>
            <p:cNvSpPr txBox="1"/>
            <p:nvPr/>
          </p:nvSpPr>
          <p:spPr>
            <a:xfrm>
              <a:off x="428107" y="3175855"/>
              <a:ext cx="8233755" cy="2155995"/>
            </a:xfrm>
            <a:prstGeom prst="rect">
              <a:avLst/>
            </a:prstGeom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342900" indent="-342900">
                <a:buFont typeface="Arial"/>
                <a:buChar char="•"/>
                <a:defRPr/>
              </a:pPr>
              <a:endParaRPr lang="en-US" altLang="ko-KR" sz="24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누구나 쉽고 간편하게 참여할 수 있는 </a:t>
              </a:r>
              <a:r>
                <a:rPr lang="ko-KR" altLang="en-US" sz="2400" b="1" spc="-100" dirty="0">
                  <a:solidFill>
                    <a:prstClr val="black"/>
                  </a:solidFill>
                </a:rPr>
                <a:t>오픈형 </a:t>
              </a:r>
              <a:r>
                <a:rPr lang="ko-KR" altLang="en-US" sz="2400" b="1" spc="-100" dirty="0" err="1">
                  <a:solidFill>
                    <a:prstClr val="black"/>
                  </a:solidFill>
                </a:rPr>
                <a:t>자가진단</a:t>
              </a:r>
              <a:r>
                <a:rPr lang="ko-KR" altLang="en-US" sz="2400" spc="-100" dirty="0" err="1">
                  <a:solidFill>
                    <a:prstClr val="black"/>
                  </a:solidFill>
                </a:rPr>
                <a:t>으로</a:t>
              </a:r>
              <a:r>
                <a:rPr lang="ko-KR" altLang="en-US" sz="2400" b="1" spc="-100" dirty="0" err="1">
                  <a:solidFill>
                    <a:srgbClr val="FF0000"/>
                  </a:solidFill>
                </a:rPr>
                <a:t>사업장명</a:t>
              </a:r>
              <a:r>
                <a:rPr lang="en-US" altLang="ko-KR" sz="2400" b="1" spc="-100" dirty="0">
                  <a:solidFill>
                    <a:srgbClr val="FF0000"/>
                  </a:solidFill>
                </a:rPr>
                <a:t>,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소재지</a:t>
              </a:r>
              <a:r>
                <a:rPr lang="en-US" altLang="ko-KR" sz="2400" b="1" spc="-100" dirty="0">
                  <a:solidFill>
                    <a:srgbClr val="FF0000"/>
                  </a:solidFill>
                </a:rPr>
                <a:t>,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참여자 특정 불가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schemeClr val="tx1"/>
                  </a:solidFill>
                </a:rPr>
                <a:t>지방관서 감독관 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파악 불가능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,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불이익 전혀 없음 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endParaRPr lang="en-US" altLang="ko-KR" sz="2400" spc="-1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지원신청 시 공단 상담지원센터</a:t>
              </a:r>
              <a:r>
                <a:rPr lang="en-US" altLang="ko-KR" sz="2200" spc="-100" dirty="0">
                  <a:solidFill>
                    <a:prstClr val="black"/>
                  </a:solidFill>
                </a:rPr>
                <a:t>(31</a:t>
              </a:r>
              <a:r>
                <a:rPr lang="ko-KR" altLang="en-US" sz="2200" spc="-100" dirty="0">
                  <a:solidFill>
                    <a:prstClr val="black"/>
                  </a:solidFill>
                </a:rPr>
                <a:t>개소</a:t>
              </a:r>
              <a:r>
                <a:rPr lang="en-US" altLang="ko-KR" sz="2200" spc="-100" dirty="0">
                  <a:solidFill>
                    <a:prstClr val="black"/>
                  </a:solidFill>
                </a:rPr>
                <a:t>)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의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유선</a:t>
              </a:r>
              <a:r>
                <a:rPr lang="en-US" altLang="ko-KR" sz="2400" b="1" spc="-100" dirty="0">
                  <a:solidFill>
                    <a:srgbClr val="FF0000"/>
                  </a:solidFill>
                </a:rPr>
                <a:t>,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방문 상담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787094" y="2860134"/>
              <a:ext cx="1249523" cy="565310"/>
              <a:chOff x="961664" y="2896892"/>
              <a:chExt cx="1091580" cy="499424"/>
            </a:xfrm>
            <a:solidFill>
              <a:srgbClr val="663300"/>
            </a:solidFill>
            <a:scene3d>
              <a:camera prst="perspectiveAbove"/>
              <a:lightRig rig="threePt" dir="t"/>
            </a:scene3d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961664" y="2896892"/>
                <a:ext cx="1091580" cy="499424"/>
              </a:xfrm>
              <a:prstGeom prst="roundRect">
                <a:avLst>
                  <a:gd name="adj" fmla="val 16667"/>
                </a:avLst>
              </a:prstGeom>
              <a:grpFill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>
                    <a:solidFill>
                      <a:prstClr val="black"/>
                    </a:solidFill>
                  </a:rPr>
                  <a:t>     </a:t>
                </a:r>
                <a:r>
                  <a:rPr lang="en-US" altLang="ko-KR" sz="3600" b="1">
                    <a:solidFill>
                      <a:srgbClr val="FFFF00"/>
                    </a:solidFill>
                  </a:rPr>
                  <a:t>A</a:t>
                </a:r>
                <a:endParaRPr lang="ko-KR" altLang="en-US" sz="3600" b="1">
                  <a:solidFill>
                    <a:srgbClr val="FFFF00"/>
                  </a:solidFill>
                </a:endParaRPr>
              </a:p>
            </p:txBody>
          </p:sp>
          <p:pic>
            <p:nvPicPr>
              <p:cNvPr id="15" name="Picture 37" descr="C:\Users\Moel\AppData\Local\Microsoft\Windows\Temporary Internet Files\Content.IE5\ZQRMPSJT\안전제일.jpg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080654" y="2952364"/>
                <a:ext cx="382384" cy="377352"/>
              </a:xfrm>
              <a:prstGeom prst="roundRect">
                <a:avLst>
                  <a:gd name="adj" fmla="val 8594"/>
                </a:avLst>
              </a:prstGeom>
              <a:grpFill/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</p:grpSp>
      </p:grpSp>
    </p:spTree>
    <p:extLst>
      <p:ext uri="{BB962C8B-B14F-4D97-AF65-F5344CB8AC3E}">
        <p14:creationId xmlns:p14="http://schemas.microsoft.com/office/powerpoint/2010/main" val="37716110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그룹 21"/>
          <p:cNvGrpSpPr/>
          <p:nvPr/>
        </p:nvGrpSpPr>
        <p:grpSpPr>
          <a:xfrm>
            <a:off x="2086493" y="9817"/>
            <a:ext cx="5084328" cy="731130"/>
            <a:chOff x="2086493" y="9817"/>
            <a:chExt cx="5084328" cy="731130"/>
          </a:xfrm>
        </p:grpSpPr>
        <p:sp>
          <p:nvSpPr>
            <p:cNvPr id="24" name="TextBox 37">
              <a:extLst>
                <a:ext uri="{FF2B5EF4-FFF2-40B4-BE49-F238E27FC236}">
                  <a16:creationId xmlns:a16="http://schemas.microsoft.com/office/drawing/2014/main" id="{7F005EAD-1AB4-4AFE-BE18-1380528C3DF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5" y="9817"/>
              <a:ext cx="5084326" cy="584775"/>
            </a:xfrm>
            <a:prstGeom prst="rect">
              <a:avLst/>
            </a:prstGeom>
            <a:gradFill flip="none" rotWithShape="1">
              <a:gsLst>
                <a:gs pos="0">
                  <a:schemeClr val="accent6">
                    <a:lumMod val="0"/>
                    <a:lumOff val="100000"/>
                  </a:schemeClr>
                </a:gs>
                <a:gs pos="35000">
                  <a:schemeClr val="accent6">
                    <a:lumMod val="0"/>
                    <a:lumOff val="100000"/>
                  </a:schemeClr>
                </a:gs>
                <a:gs pos="100000">
                  <a:schemeClr val="accent6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eaLnBrk="1" latinLnBrk="1" hangingPunct="1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 </a:t>
              </a:r>
              <a:r>
                <a:rPr lang="en-US" altLang="ko-KR" sz="3200" dirty="0" smtClean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Arial"/>
                </a:rPr>
                <a:t>Q &amp; A</a:t>
              </a:r>
              <a:endParaRPr lang="ko-KR" altLang="en-US" sz="32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Arial"/>
              </a:endParaRPr>
            </a:p>
          </p:txBody>
        </p:sp>
        <p:sp>
          <p:nvSpPr>
            <p:cNvPr id="28" name="직각 삼각형 27">
              <a:extLst>
                <a:ext uri="{FF2B5EF4-FFF2-40B4-BE49-F238E27FC236}">
                  <a16:creationId xmlns:a16="http://schemas.microsoft.com/office/drawing/2014/main" id="{98767514-2076-46AC-B6AA-6B22B1BCC9D7}"/>
                </a:ext>
              </a:extLst>
            </p:cNvPr>
            <p:cNvSpPr/>
            <p:nvPr/>
          </p:nvSpPr>
          <p:spPr>
            <a:xfrm flipH="1" flipV="1">
              <a:off x="2086493" y="594431"/>
              <a:ext cx="23628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latinLnBrk="1" hangingPunct="1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7" name="그룹 17"/>
          <p:cNvGrpSpPr>
            <a:grpSpLocks/>
          </p:cNvGrpSpPr>
          <p:nvPr/>
        </p:nvGrpSpPr>
        <p:grpSpPr bwMode="auto">
          <a:xfrm>
            <a:off x="461963" y="1206500"/>
            <a:ext cx="8248650" cy="887413"/>
            <a:chOff x="352492" y="1448894"/>
            <a:chExt cx="8248775" cy="887834"/>
          </a:xfrm>
        </p:grpSpPr>
        <p:sp>
          <p:nvSpPr>
            <p:cNvPr id="8" name="AutoShape 5"/>
            <p:cNvSpPr>
              <a:spLocks noChangeArrowheads="1"/>
            </p:cNvSpPr>
            <p:nvPr/>
          </p:nvSpPr>
          <p:spPr bwMode="gray">
            <a:xfrm>
              <a:off x="352492" y="1448894"/>
              <a:ext cx="8248775" cy="887834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EEEEEE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endParaRPr kumimoji="0" lang="ko-KR" altLang="en-US" sz="2000">
                <a:solidFill>
                  <a:srgbClr val="000099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gray">
            <a:xfrm>
              <a:off x="1249443" y="1480659"/>
              <a:ext cx="7351824" cy="4310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1pPr>
              <a:lvl2pPr marL="742950" indent="-28575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2pPr>
              <a:lvl3pPr marL="1143000" indent="-228600" latinLnBrk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3pPr>
              <a:lvl4pPr marL="1600200" indent="-228600" latinLnBrk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4pPr>
              <a:lvl5pPr marL="2057400" indent="-228600" latinLnBrk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맑은 고딕" panose="020B0503020000020004" pitchFamily="50" charset="-127"/>
                </a:defRPr>
              </a:lvl9pPr>
            </a:lstStyle>
            <a:p>
              <a:pPr latinLnBrk="0">
                <a:spcBef>
                  <a:spcPct val="0"/>
                </a:spcBef>
                <a:buFontTx/>
                <a:buNone/>
              </a:pP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 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산업안전 대진단은 </a:t>
              </a:r>
              <a:r>
                <a:rPr kumimoji="0" lang="en-US" altLang="ko-KR" sz="22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50</a:t>
              </a:r>
              <a:r>
                <a:rPr kumimoji="0" lang="ko-KR" altLang="en-US" sz="2200" dirty="0">
                  <a:solidFill>
                    <a:srgbClr val="FF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인 미만</a:t>
              </a:r>
              <a:r>
                <a:rPr kumimoji="0" lang="ko-KR" altLang="en-US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만 참여 가능하나요</a:t>
              </a:r>
              <a:r>
                <a:rPr kumimoji="0" lang="en-US" altLang="ko-KR" sz="2200" dirty="0">
                  <a:solidFill>
                    <a:srgbClr val="000000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?</a:t>
              </a:r>
            </a:p>
          </p:txBody>
        </p:sp>
        <p:pic>
          <p:nvPicPr>
            <p:cNvPr id="10" name="그림 2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724" y="1555230"/>
              <a:ext cx="683864" cy="689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그룹 18"/>
          <p:cNvGrpSpPr>
            <a:grpSpLocks/>
          </p:cNvGrpSpPr>
          <p:nvPr/>
        </p:nvGrpSpPr>
        <p:grpSpPr bwMode="auto">
          <a:xfrm>
            <a:off x="461963" y="2883419"/>
            <a:ext cx="8232775" cy="2629072"/>
            <a:chOff x="428107" y="2860134"/>
            <a:chExt cx="8233755" cy="2116876"/>
          </a:xfrm>
        </p:grpSpPr>
        <p:sp>
          <p:nvSpPr>
            <p:cNvPr id="12" name="TextBox 12"/>
            <p:cNvSpPr txBox="1"/>
            <p:nvPr/>
          </p:nvSpPr>
          <p:spPr>
            <a:xfrm>
              <a:off x="428107" y="3175855"/>
              <a:ext cx="8233755" cy="1801155"/>
            </a:xfrm>
            <a:prstGeom prst="rect">
              <a:avLst/>
            </a:prstGeom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342900" indent="-342900">
                <a:buFont typeface="Arial"/>
                <a:buChar char="•"/>
                <a:defRPr/>
              </a:pPr>
              <a:endParaRPr lang="en-US" altLang="ko-KR" sz="2400" dirty="0">
                <a:solidFill>
                  <a:prstClr val="black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r>
                <a:rPr lang="ko-KR" altLang="en-US" sz="2400" spc="-100" dirty="0">
                  <a:solidFill>
                    <a:prstClr val="black"/>
                  </a:solidFill>
                </a:rPr>
                <a:t>사업장 규모와 무관하게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누구나 참여 가능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  <a:p>
              <a:pPr marL="342900" indent="-342900">
                <a:buFont typeface="Arial"/>
                <a:buChar char="•"/>
                <a:defRPr/>
              </a:pPr>
              <a:endParaRPr lang="en-US" altLang="ko-KR" sz="2400" spc="-100" dirty="0">
                <a:solidFill>
                  <a:prstClr val="black"/>
                </a:solidFill>
              </a:endParaRPr>
            </a:p>
            <a:p>
              <a:pPr marL="342900" indent="-342900">
                <a:lnSpc>
                  <a:spcPct val="150000"/>
                </a:lnSpc>
                <a:buFont typeface="Arial"/>
                <a:buChar char="•"/>
                <a:defRPr/>
              </a:pPr>
              <a:r>
                <a:rPr lang="en-US" altLang="ko-KR" sz="2400" spc="-100" dirty="0">
                  <a:solidFill>
                    <a:prstClr val="black"/>
                  </a:solidFill>
                </a:rPr>
                <a:t>’24.1.27. 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중대재해처벌법이 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5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인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~50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인 미만으로 확대 시행에 따라 </a:t>
              </a:r>
              <a:r>
                <a:rPr lang="ko-KR" altLang="en-US" sz="2400" b="1" spc="-100" dirty="0">
                  <a:solidFill>
                    <a:srgbClr val="FF0000"/>
                  </a:solidFill>
                </a:rPr>
                <a:t>중소규모 기업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에서 활용하기 쉽도록 설계</a:t>
              </a:r>
              <a:r>
                <a:rPr lang="en-US" altLang="ko-KR" sz="2400" spc="-100" dirty="0">
                  <a:solidFill>
                    <a:prstClr val="black"/>
                  </a:solidFill>
                </a:rPr>
                <a:t>·</a:t>
              </a:r>
              <a:r>
                <a:rPr lang="ko-KR" altLang="en-US" sz="2400" spc="-100" dirty="0">
                  <a:solidFill>
                    <a:prstClr val="black"/>
                  </a:solidFill>
                </a:rPr>
                <a:t>개발 </a:t>
              </a:r>
              <a:endParaRPr lang="en-US" altLang="ko-KR" sz="2400" b="1" spc="-100" dirty="0">
                <a:solidFill>
                  <a:srgbClr val="FF0000"/>
                </a:solidFill>
              </a:endParaRPr>
            </a:p>
          </p:txBody>
        </p:sp>
        <p:grpSp>
          <p:nvGrpSpPr>
            <p:cNvPr id="13" name="그룹 12"/>
            <p:cNvGrpSpPr/>
            <p:nvPr/>
          </p:nvGrpSpPr>
          <p:grpSpPr>
            <a:xfrm>
              <a:off x="787094" y="2860134"/>
              <a:ext cx="1249523" cy="565310"/>
              <a:chOff x="961664" y="2896892"/>
              <a:chExt cx="1091580" cy="499424"/>
            </a:xfrm>
            <a:solidFill>
              <a:srgbClr val="663300"/>
            </a:solidFill>
            <a:scene3d>
              <a:camera prst="perspectiveAbove"/>
              <a:lightRig rig="threePt" dir="t"/>
            </a:scene3d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961664" y="2896892"/>
                <a:ext cx="1091580" cy="499424"/>
              </a:xfrm>
              <a:prstGeom prst="roundRect">
                <a:avLst>
                  <a:gd name="adj" fmla="val 16667"/>
                </a:avLst>
              </a:prstGeom>
              <a:grpFill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>
                    <a:solidFill>
                      <a:prstClr val="black"/>
                    </a:solidFill>
                  </a:rPr>
                  <a:t>     </a:t>
                </a:r>
                <a:r>
                  <a:rPr lang="en-US" altLang="ko-KR" sz="3600" b="1">
                    <a:solidFill>
                      <a:srgbClr val="FFFF00"/>
                    </a:solidFill>
                  </a:rPr>
                  <a:t>A</a:t>
                </a:r>
                <a:endParaRPr lang="ko-KR" altLang="en-US" sz="3600" b="1">
                  <a:solidFill>
                    <a:srgbClr val="FFFF00"/>
                  </a:solidFill>
                </a:endParaRPr>
              </a:p>
            </p:txBody>
          </p:sp>
          <p:pic>
            <p:nvPicPr>
              <p:cNvPr id="15" name="Picture 37" descr="C:\Users\Moel\AppData\Local\Microsoft\Windows\Temporary Internet Files\Content.IE5\ZQRMPSJT\안전제일.jpg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/>
              <a:stretch>
                <a:fillRect/>
              </a:stretch>
            </p:blipFill>
            <p:spPr>
              <a:xfrm>
                <a:off x="1080654" y="2952364"/>
                <a:ext cx="382384" cy="377352"/>
              </a:xfrm>
              <a:prstGeom prst="roundRect">
                <a:avLst>
                  <a:gd name="adj" fmla="val 8594"/>
                </a:avLst>
              </a:prstGeom>
              <a:grpFill/>
              <a:ln>
                <a:noFill/>
              </a:ln>
              <a:effectLst>
                <a:reflection blurRad="12700" stA="38000" endPos="28000" dist="5000" dir="5400000" sy="-100000" algn="bl" rotWithShape="0"/>
              </a:effectLst>
            </p:spPr>
          </p:pic>
        </p:grpSp>
      </p:grpSp>
    </p:spTree>
    <p:extLst>
      <p:ext uri="{BB962C8B-B14F-4D97-AF65-F5344CB8AC3E}">
        <p14:creationId xmlns:p14="http://schemas.microsoft.com/office/powerpoint/2010/main" val="8664951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D0BEC936-17C4-9A9F-FED9-D5F1E4F38EEC}"/>
              </a:ext>
            </a:extLst>
          </p:cNvPr>
          <p:cNvGrpSpPr/>
          <p:nvPr/>
        </p:nvGrpSpPr>
        <p:grpSpPr>
          <a:xfrm>
            <a:off x="337343" y="1559433"/>
            <a:ext cx="8486775" cy="500062"/>
            <a:chOff x="319088" y="1090613"/>
            <a:chExt cx="8486775" cy="500062"/>
          </a:xfrm>
        </p:grpSpPr>
        <p:grpSp>
          <p:nvGrpSpPr>
            <p:cNvPr id="15" name="그룹 4">
              <a:extLst>
                <a:ext uri="{FF2B5EF4-FFF2-40B4-BE49-F238E27FC236}">
                  <a16:creationId xmlns:a16="http://schemas.microsoft.com/office/drawing/2014/main" id="{46D735FD-4119-9506-D961-266E6F953B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088" y="1090613"/>
              <a:ext cx="8486775" cy="500062"/>
              <a:chOff x="319087" y="2078772"/>
              <a:chExt cx="7722621" cy="500063"/>
            </a:xfrm>
          </p:grpSpPr>
          <p:sp>
            <p:nvSpPr>
              <p:cNvPr id="19" name="AutoShape 5">
                <a:extLst>
                  <a:ext uri="{FF2B5EF4-FFF2-40B4-BE49-F238E27FC236}">
                    <a16:creationId xmlns:a16="http://schemas.microsoft.com/office/drawing/2014/main" id="{7D23D0E3-1D8F-DFFE-A222-4E74836766E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9087" y="2078772"/>
                <a:ext cx="7559784" cy="500063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EEEEEE"/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endParaRPr kumimoji="0" lang="ko-KR" altLang="en-US" sz="2000">
                  <a:solidFill>
                    <a:srgbClr val="000099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0" name="Text Box 9">
                <a:extLst>
                  <a:ext uri="{FF2B5EF4-FFF2-40B4-BE49-F238E27FC236}">
                    <a16:creationId xmlns:a16="http://schemas.microsoft.com/office/drawing/2014/main" id="{CE24313E-2FA1-2468-607B-318CF6878249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66773" y="2092969"/>
                <a:ext cx="7174935" cy="430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기관별 </a:t>
                </a:r>
                <a:r>
                  <a:rPr kumimoji="0" lang="ko-KR" altLang="en-US" sz="2200" dirty="0" err="1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누리집</a:t>
                </a:r>
                <a:r>
                  <a:rPr kumimoji="0" lang="en-US" altLang="ko-KR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, </a:t>
                </a:r>
                <a:r>
                  <a:rPr kumimoji="0" lang="ko-KR" altLang="en-US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간행물</a:t>
                </a:r>
                <a:r>
                  <a:rPr kumimoji="0" lang="en-US" altLang="ko-KR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, SNS</a:t>
                </a:r>
                <a:r>
                  <a:rPr kumimoji="0" lang="ko-KR" altLang="en-US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등을 활용</a:t>
                </a:r>
                <a:r>
                  <a:rPr kumimoji="0" lang="en-US" altLang="ko-KR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, 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집중 홍보</a:t>
                </a:r>
                <a:r>
                  <a:rPr kumimoji="0" lang="en-US" altLang="ko-KR" sz="20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(</a:t>
                </a:r>
                <a:r>
                  <a:rPr kumimoji="0" lang="ko-KR" altLang="en-US" sz="20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지사 포함</a:t>
                </a:r>
                <a:r>
                  <a:rPr kumimoji="0" lang="en-US" altLang="ko-KR" sz="20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)</a:t>
                </a:r>
                <a:r>
                  <a:rPr kumimoji="0" lang="ko-KR" altLang="en-US" sz="20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0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endParaRPr kumimoji="0" lang="ko-KR" altLang="en-US" sz="2000" spc="-100" dirty="0">
                  <a:solidFill>
                    <a:srgbClr val="0000FF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6" name="Oval 67">
              <a:extLst>
                <a:ext uri="{FF2B5EF4-FFF2-40B4-BE49-F238E27FC236}">
                  <a16:creationId xmlns:a16="http://schemas.microsoft.com/office/drawing/2014/main" id="{770C1393-2389-7482-675A-12F4D9660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869" y="1153147"/>
              <a:ext cx="480457" cy="381136"/>
            </a:xfrm>
            <a:prstGeom prst="ellipse">
              <a:avLst/>
            </a:prstGeom>
            <a:solidFill>
              <a:srgbClr val="3057B9"/>
            </a:solidFill>
            <a:ln w="12700">
              <a:noFill/>
              <a:round/>
            </a:ln>
            <a:scene3d>
              <a:camera prst="orthographicFront"/>
              <a:lightRig rig="soft" dir="t"/>
            </a:scene3d>
            <a:sp3d prstMaterial="plastic">
              <a:bevelT w="127000" h="127000"/>
            </a:sp3d>
          </p:spPr>
          <p:txBody>
            <a:bodyPr wrap="none" anchor="ctr"/>
            <a:lstStyle/>
            <a:p>
              <a:pPr latinLnBrk="1">
                <a:defRPr/>
              </a:pPr>
              <a:endParaRPr lang="ko-KR" altLang="en-US">
                <a:solidFill>
                  <a:schemeClr val="accent6">
                    <a:lumMod val="60000"/>
                    <a:lumOff val="40000"/>
                  </a:schemeClr>
                </a:solidFill>
                <a:latin typeface="굴림"/>
                <a:ea typeface="돋움체"/>
                <a:cs typeface="Arial"/>
              </a:endParaRPr>
            </a:p>
          </p:txBody>
        </p:sp>
        <p:sp>
          <p:nvSpPr>
            <p:cNvPr id="17" name="자유형 56">
              <a:extLst>
                <a:ext uri="{FF2B5EF4-FFF2-40B4-BE49-F238E27FC236}">
                  <a16:creationId xmlns:a16="http://schemas.microsoft.com/office/drawing/2014/main" id="{F046E610-8601-00AC-E655-DD80327F7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464" y="1195612"/>
              <a:ext cx="171316" cy="161504"/>
            </a:xfrm>
            <a:custGeom>
              <a:avLst/>
              <a:gdLst>
                <a:gd name="T0" fmla="*/ -923 w 856"/>
                <a:gd name="T1" fmla="*/ -803 h 980"/>
                <a:gd name="T2" fmla="*/ -923 w 856"/>
                <a:gd name="T3" fmla="*/ -803 h 980"/>
                <a:gd name="T4" fmla="*/ -923 w 856"/>
                <a:gd name="T5" fmla="*/ -803 h 980"/>
                <a:gd name="T6" fmla="*/ -923 w 856"/>
                <a:gd name="T7" fmla="*/ -803 h 980"/>
                <a:gd name="T8" fmla="*/ -923 w 856"/>
                <a:gd name="T9" fmla="*/ -803 h 980"/>
                <a:gd name="T10" fmla="*/ -923 w 856"/>
                <a:gd name="T11" fmla="*/ -803 h 980"/>
                <a:gd name="T12" fmla="*/ -923 w 856"/>
                <a:gd name="T13" fmla="*/ -803 h 980"/>
                <a:gd name="T14" fmla="*/ -923 w 856"/>
                <a:gd name="T15" fmla="*/ -803 h 980"/>
                <a:gd name="T16" fmla="*/ -923 w 856"/>
                <a:gd name="T17" fmla="*/ -803 h 980"/>
                <a:gd name="T18" fmla="*/ -923 w 856"/>
                <a:gd name="T19" fmla="*/ -803 h 980"/>
                <a:gd name="T20" fmla="*/ -923 w 856"/>
                <a:gd name="T21" fmla="*/ -803 h 980"/>
                <a:gd name="T22" fmla="*/ -923 w 856"/>
                <a:gd name="T23" fmla="*/ -803 h 980"/>
                <a:gd name="T24" fmla="*/ -923 w 856"/>
                <a:gd name="T25" fmla="*/ -803 h 980"/>
                <a:gd name="T26" fmla="*/ -923 w 856"/>
                <a:gd name="T27" fmla="*/ -803 h 980"/>
                <a:gd name="T28" fmla="*/ -923 w 856"/>
                <a:gd name="T29" fmla="*/ -803 h 980"/>
                <a:gd name="T30" fmla="*/ -923 w 856"/>
                <a:gd name="T31" fmla="*/ -803 h 980"/>
                <a:gd name="T32" fmla="*/ -923 w 856"/>
                <a:gd name="T33" fmla="*/ -803 h 980"/>
                <a:gd name="T34" fmla="*/ -923 w 856"/>
                <a:gd name="T35" fmla="*/ -803 h 980"/>
                <a:gd name="T36" fmla="*/ -923 w 856"/>
                <a:gd name="T37" fmla="*/ -803 h 980"/>
                <a:gd name="T38" fmla="*/ -923 w 856"/>
                <a:gd name="T39" fmla="*/ -803 h 980"/>
                <a:gd name="T40" fmla="*/ -923 w 856"/>
                <a:gd name="T41" fmla="*/ -803 h 980"/>
                <a:gd name="T42" fmla="*/ -923 w 856"/>
                <a:gd name="T43" fmla="*/ -803 h 980"/>
                <a:gd name="T44" fmla="*/ -923 w 856"/>
                <a:gd name="T45" fmla="*/ -803 h 980"/>
                <a:gd name="T46" fmla="*/ -923 w 856"/>
                <a:gd name="T47" fmla="*/ -803 h 980"/>
                <a:gd name="T48" fmla="*/ -923 w 856"/>
                <a:gd name="T49" fmla="*/ 0 h 980"/>
                <a:gd name="T50" fmla="*/ -923 w 856"/>
                <a:gd name="T51" fmla="*/ -803 h 980"/>
                <a:gd name="T52" fmla="*/ -923 w 856"/>
                <a:gd name="T53" fmla="*/ -803 h 980"/>
                <a:gd name="T54" fmla="*/ -923 w 856"/>
                <a:gd name="T55" fmla="*/ -803 h 980"/>
                <a:gd name="T56" fmla="*/ -923 w 856"/>
                <a:gd name="T57" fmla="*/ -803 h 980"/>
                <a:gd name="T58" fmla="*/ -923 w 856"/>
                <a:gd name="T59" fmla="*/ -803 h 980"/>
                <a:gd name="T60" fmla="*/ -923 w 856"/>
                <a:gd name="T61" fmla="*/ -803 h 980"/>
                <a:gd name="T62" fmla="*/ -923 w 856"/>
                <a:gd name="T63" fmla="*/ -803 h 980"/>
                <a:gd name="T64" fmla="*/ 0 w 856"/>
                <a:gd name="T65" fmla="*/ -803 h 980"/>
                <a:gd name="T66" fmla="*/ -923 w 856"/>
                <a:gd name="T67" fmla="*/ -803 h 980"/>
                <a:gd name="T68" fmla="*/ -923 w 856"/>
                <a:gd name="T69" fmla="*/ -803 h 980"/>
                <a:gd name="T70" fmla="*/ -923 w 856"/>
                <a:gd name="T71" fmla="*/ -803 h 980"/>
                <a:gd name="T72" fmla="*/ -923 w 856"/>
                <a:gd name="T73" fmla="*/ -803 h 980"/>
                <a:gd name="T74" fmla="*/ -923 w 856"/>
                <a:gd name="T75" fmla="*/ -803 h 980"/>
                <a:gd name="T76" fmla="*/ -923 w 856"/>
                <a:gd name="T77" fmla="*/ -803 h 980"/>
                <a:gd name="T78" fmla="*/ -923 w 856"/>
                <a:gd name="T79" fmla="*/ -803 h 980"/>
                <a:gd name="T80" fmla="*/ -923 w 856"/>
                <a:gd name="T81" fmla="*/ -803 h 980"/>
                <a:gd name="T82" fmla="*/ -923 w 856"/>
                <a:gd name="T83" fmla="*/ -803 h 980"/>
                <a:gd name="T84" fmla="*/ -923 w 856"/>
                <a:gd name="T85" fmla="*/ -803 h 980"/>
                <a:gd name="T86" fmla="*/ -923 w 856"/>
                <a:gd name="T87" fmla="*/ -803 h 980"/>
                <a:gd name="T88" fmla="*/ -923 w 856"/>
                <a:gd name="T89" fmla="*/ -803 h 980"/>
                <a:gd name="T90" fmla="*/ -923 w 856"/>
                <a:gd name="T91" fmla="*/ -803 h 980"/>
                <a:gd name="T92" fmla="*/ -923 w 856"/>
                <a:gd name="T93" fmla="*/ -803 h 980"/>
                <a:gd name="T94" fmla="*/ -923 w 856"/>
                <a:gd name="T95" fmla="*/ -803 h 980"/>
                <a:gd name="T96" fmla="*/ -923 w 856"/>
                <a:gd name="T97" fmla="*/ -803 h 980"/>
                <a:gd name="T98" fmla="*/ -923 w 856"/>
                <a:gd name="T99" fmla="*/ -803 h 980"/>
                <a:gd name="T100" fmla="*/ -923 w 856"/>
                <a:gd name="T101" fmla="*/ -803 h 980"/>
                <a:gd name="T102" fmla="*/ -923 w 856"/>
                <a:gd name="T103" fmla="*/ -803 h 9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56"/>
                <a:gd name="T157" fmla="*/ 0 h 980"/>
                <a:gd name="T158" fmla="*/ 856 w 856"/>
                <a:gd name="T159" fmla="*/ 980 h 98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56" h="980">
                  <a:moveTo>
                    <a:pt x="40" y="556"/>
                  </a:moveTo>
                  <a:lnTo>
                    <a:pt x="40" y="556"/>
                  </a:lnTo>
                  <a:lnTo>
                    <a:pt x="44" y="588"/>
                  </a:lnTo>
                  <a:lnTo>
                    <a:pt x="52" y="618"/>
                  </a:lnTo>
                  <a:lnTo>
                    <a:pt x="56" y="632"/>
                  </a:lnTo>
                  <a:lnTo>
                    <a:pt x="62" y="646"/>
                  </a:lnTo>
                  <a:lnTo>
                    <a:pt x="70" y="658"/>
                  </a:lnTo>
                  <a:lnTo>
                    <a:pt x="78" y="668"/>
                  </a:lnTo>
                  <a:lnTo>
                    <a:pt x="88" y="702"/>
                  </a:lnTo>
                  <a:lnTo>
                    <a:pt x="98" y="734"/>
                  </a:lnTo>
                  <a:lnTo>
                    <a:pt x="112" y="764"/>
                  </a:lnTo>
                  <a:lnTo>
                    <a:pt x="128" y="794"/>
                  </a:lnTo>
                  <a:lnTo>
                    <a:pt x="146" y="822"/>
                  </a:lnTo>
                  <a:lnTo>
                    <a:pt x="164" y="848"/>
                  </a:lnTo>
                  <a:lnTo>
                    <a:pt x="186" y="872"/>
                  </a:lnTo>
                  <a:lnTo>
                    <a:pt x="208" y="892"/>
                  </a:lnTo>
                  <a:lnTo>
                    <a:pt x="230" y="912"/>
                  </a:lnTo>
                  <a:lnTo>
                    <a:pt x="254" y="930"/>
                  </a:lnTo>
                  <a:lnTo>
                    <a:pt x="280" y="944"/>
                  </a:lnTo>
                  <a:lnTo>
                    <a:pt x="308" y="958"/>
                  </a:lnTo>
                  <a:lnTo>
                    <a:pt x="334" y="966"/>
                  </a:lnTo>
                  <a:lnTo>
                    <a:pt x="364" y="974"/>
                  </a:lnTo>
                  <a:lnTo>
                    <a:pt x="392" y="978"/>
                  </a:lnTo>
                  <a:lnTo>
                    <a:pt x="422" y="980"/>
                  </a:lnTo>
                  <a:lnTo>
                    <a:pt x="452" y="978"/>
                  </a:lnTo>
                  <a:lnTo>
                    <a:pt x="482" y="974"/>
                  </a:lnTo>
                  <a:lnTo>
                    <a:pt x="512" y="966"/>
                  </a:lnTo>
                  <a:lnTo>
                    <a:pt x="542" y="954"/>
                  </a:lnTo>
                  <a:lnTo>
                    <a:pt x="570" y="940"/>
                  </a:lnTo>
                  <a:lnTo>
                    <a:pt x="598" y="924"/>
                  </a:lnTo>
                  <a:lnTo>
                    <a:pt x="624" y="904"/>
                  </a:lnTo>
                  <a:lnTo>
                    <a:pt x="648" y="882"/>
                  </a:lnTo>
                  <a:lnTo>
                    <a:pt x="668" y="862"/>
                  </a:lnTo>
                  <a:lnTo>
                    <a:pt x="686" y="840"/>
                  </a:lnTo>
                  <a:lnTo>
                    <a:pt x="702" y="816"/>
                  </a:lnTo>
                  <a:lnTo>
                    <a:pt x="718" y="790"/>
                  </a:lnTo>
                  <a:lnTo>
                    <a:pt x="732" y="764"/>
                  </a:lnTo>
                  <a:lnTo>
                    <a:pt x="744" y="736"/>
                  </a:lnTo>
                  <a:lnTo>
                    <a:pt x="754" y="708"/>
                  </a:lnTo>
                  <a:lnTo>
                    <a:pt x="764" y="680"/>
                  </a:lnTo>
                  <a:lnTo>
                    <a:pt x="774" y="672"/>
                  </a:lnTo>
                  <a:lnTo>
                    <a:pt x="784" y="660"/>
                  </a:lnTo>
                  <a:lnTo>
                    <a:pt x="794" y="646"/>
                  </a:lnTo>
                  <a:lnTo>
                    <a:pt x="802" y="624"/>
                  </a:lnTo>
                  <a:lnTo>
                    <a:pt x="808" y="610"/>
                  </a:lnTo>
                  <a:lnTo>
                    <a:pt x="810" y="592"/>
                  </a:lnTo>
                  <a:lnTo>
                    <a:pt x="814" y="558"/>
                  </a:lnTo>
                  <a:lnTo>
                    <a:pt x="816" y="558"/>
                  </a:lnTo>
                  <a:lnTo>
                    <a:pt x="824" y="556"/>
                  </a:lnTo>
                  <a:lnTo>
                    <a:pt x="832" y="554"/>
                  </a:lnTo>
                  <a:lnTo>
                    <a:pt x="838" y="550"/>
                  </a:lnTo>
                  <a:lnTo>
                    <a:pt x="844" y="544"/>
                  </a:lnTo>
                  <a:lnTo>
                    <a:pt x="850" y="538"/>
                  </a:lnTo>
                  <a:lnTo>
                    <a:pt x="854" y="532"/>
                  </a:lnTo>
                  <a:lnTo>
                    <a:pt x="856" y="524"/>
                  </a:lnTo>
                  <a:lnTo>
                    <a:pt x="856" y="514"/>
                  </a:lnTo>
                  <a:lnTo>
                    <a:pt x="856" y="488"/>
                  </a:lnTo>
                  <a:lnTo>
                    <a:pt x="852" y="464"/>
                  </a:lnTo>
                  <a:lnTo>
                    <a:pt x="848" y="442"/>
                  </a:lnTo>
                  <a:lnTo>
                    <a:pt x="842" y="420"/>
                  </a:lnTo>
                  <a:lnTo>
                    <a:pt x="834" y="398"/>
                  </a:lnTo>
                  <a:lnTo>
                    <a:pt x="822" y="382"/>
                  </a:lnTo>
                  <a:lnTo>
                    <a:pt x="812" y="370"/>
                  </a:lnTo>
                  <a:lnTo>
                    <a:pt x="800" y="364"/>
                  </a:lnTo>
                  <a:lnTo>
                    <a:pt x="790" y="330"/>
                  </a:lnTo>
                  <a:lnTo>
                    <a:pt x="778" y="296"/>
                  </a:lnTo>
                  <a:lnTo>
                    <a:pt x="764" y="264"/>
                  </a:lnTo>
                  <a:lnTo>
                    <a:pt x="748" y="234"/>
                  </a:lnTo>
                  <a:lnTo>
                    <a:pt x="732" y="204"/>
                  </a:lnTo>
                  <a:lnTo>
                    <a:pt x="714" y="176"/>
                  </a:lnTo>
                  <a:lnTo>
                    <a:pt x="692" y="150"/>
                  </a:lnTo>
                  <a:lnTo>
                    <a:pt x="670" y="126"/>
                  </a:lnTo>
                  <a:lnTo>
                    <a:pt x="652" y="106"/>
                  </a:lnTo>
                  <a:lnTo>
                    <a:pt x="644" y="100"/>
                  </a:lnTo>
                  <a:lnTo>
                    <a:pt x="630" y="90"/>
                  </a:lnTo>
                  <a:lnTo>
                    <a:pt x="534" y="386"/>
                  </a:lnTo>
                  <a:lnTo>
                    <a:pt x="584" y="62"/>
                  </a:lnTo>
                  <a:lnTo>
                    <a:pt x="584" y="54"/>
                  </a:lnTo>
                  <a:lnTo>
                    <a:pt x="580" y="46"/>
                  </a:lnTo>
                  <a:lnTo>
                    <a:pt x="576" y="38"/>
                  </a:lnTo>
                  <a:lnTo>
                    <a:pt x="570" y="34"/>
                  </a:lnTo>
                  <a:lnTo>
                    <a:pt x="534" y="20"/>
                  </a:lnTo>
                  <a:lnTo>
                    <a:pt x="496" y="8"/>
                  </a:lnTo>
                  <a:lnTo>
                    <a:pt x="460" y="2"/>
                  </a:lnTo>
                  <a:lnTo>
                    <a:pt x="422" y="0"/>
                  </a:lnTo>
                  <a:lnTo>
                    <a:pt x="400" y="0"/>
                  </a:lnTo>
                  <a:lnTo>
                    <a:pt x="380" y="2"/>
                  </a:lnTo>
                  <a:lnTo>
                    <a:pt x="358" y="6"/>
                  </a:lnTo>
                  <a:lnTo>
                    <a:pt x="338" y="10"/>
                  </a:lnTo>
                  <a:lnTo>
                    <a:pt x="316" y="16"/>
                  </a:lnTo>
                  <a:lnTo>
                    <a:pt x="296" y="24"/>
                  </a:lnTo>
                  <a:lnTo>
                    <a:pt x="276" y="32"/>
                  </a:lnTo>
                  <a:lnTo>
                    <a:pt x="256" y="42"/>
                  </a:lnTo>
                  <a:lnTo>
                    <a:pt x="250" y="48"/>
                  </a:lnTo>
                  <a:lnTo>
                    <a:pt x="246" y="54"/>
                  </a:lnTo>
                  <a:lnTo>
                    <a:pt x="244" y="62"/>
                  </a:lnTo>
                  <a:lnTo>
                    <a:pt x="244" y="70"/>
                  </a:lnTo>
                  <a:lnTo>
                    <a:pt x="292" y="386"/>
                  </a:lnTo>
                  <a:lnTo>
                    <a:pt x="194" y="106"/>
                  </a:lnTo>
                  <a:lnTo>
                    <a:pt x="164" y="130"/>
                  </a:lnTo>
                  <a:lnTo>
                    <a:pt x="138" y="156"/>
                  </a:lnTo>
                  <a:lnTo>
                    <a:pt x="116" y="186"/>
                  </a:lnTo>
                  <a:lnTo>
                    <a:pt x="96" y="216"/>
                  </a:lnTo>
                  <a:lnTo>
                    <a:pt x="80" y="252"/>
                  </a:lnTo>
                  <a:lnTo>
                    <a:pt x="64" y="290"/>
                  </a:lnTo>
                  <a:lnTo>
                    <a:pt x="52" y="330"/>
                  </a:lnTo>
                  <a:lnTo>
                    <a:pt x="40" y="374"/>
                  </a:lnTo>
                  <a:lnTo>
                    <a:pt x="30" y="386"/>
                  </a:lnTo>
                  <a:lnTo>
                    <a:pt x="22" y="398"/>
                  </a:lnTo>
                  <a:lnTo>
                    <a:pt x="16" y="412"/>
                  </a:lnTo>
                  <a:lnTo>
                    <a:pt x="12" y="424"/>
                  </a:lnTo>
                  <a:lnTo>
                    <a:pt x="6" y="444"/>
                  </a:lnTo>
                  <a:lnTo>
                    <a:pt x="2" y="466"/>
                  </a:lnTo>
                  <a:lnTo>
                    <a:pt x="0" y="490"/>
                  </a:lnTo>
                  <a:lnTo>
                    <a:pt x="0" y="514"/>
                  </a:lnTo>
                  <a:lnTo>
                    <a:pt x="0" y="524"/>
                  </a:lnTo>
                  <a:lnTo>
                    <a:pt x="2" y="532"/>
                  </a:lnTo>
                  <a:lnTo>
                    <a:pt x="6" y="538"/>
                  </a:lnTo>
                  <a:lnTo>
                    <a:pt x="12" y="544"/>
                  </a:lnTo>
                  <a:lnTo>
                    <a:pt x="18" y="550"/>
                  </a:lnTo>
                  <a:lnTo>
                    <a:pt x="24" y="554"/>
                  </a:lnTo>
                  <a:lnTo>
                    <a:pt x="32" y="556"/>
                  </a:lnTo>
                  <a:lnTo>
                    <a:pt x="40" y="556"/>
                  </a:lnTo>
                  <a:close/>
                  <a:moveTo>
                    <a:pt x="174" y="556"/>
                  </a:moveTo>
                  <a:lnTo>
                    <a:pt x="180" y="570"/>
                  </a:lnTo>
                  <a:lnTo>
                    <a:pt x="186" y="576"/>
                  </a:lnTo>
                  <a:lnTo>
                    <a:pt x="194" y="582"/>
                  </a:lnTo>
                  <a:lnTo>
                    <a:pt x="202" y="586"/>
                  </a:lnTo>
                  <a:lnTo>
                    <a:pt x="212" y="588"/>
                  </a:lnTo>
                  <a:lnTo>
                    <a:pt x="640" y="588"/>
                  </a:lnTo>
                  <a:lnTo>
                    <a:pt x="650" y="586"/>
                  </a:lnTo>
                  <a:lnTo>
                    <a:pt x="658" y="582"/>
                  </a:lnTo>
                  <a:lnTo>
                    <a:pt x="666" y="576"/>
                  </a:lnTo>
                  <a:lnTo>
                    <a:pt x="672" y="570"/>
                  </a:lnTo>
                  <a:lnTo>
                    <a:pt x="680" y="558"/>
                  </a:lnTo>
                  <a:lnTo>
                    <a:pt x="768" y="558"/>
                  </a:lnTo>
                  <a:lnTo>
                    <a:pt x="764" y="588"/>
                  </a:lnTo>
                  <a:lnTo>
                    <a:pt x="756" y="612"/>
                  </a:lnTo>
                  <a:lnTo>
                    <a:pt x="752" y="622"/>
                  </a:lnTo>
                  <a:lnTo>
                    <a:pt x="746" y="628"/>
                  </a:lnTo>
                  <a:lnTo>
                    <a:pt x="742" y="634"/>
                  </a:lnTo>
                  <a:lnTo>
                    <a:pt x="736" y="634"/>
                  </a:lnTo>
                  <a:lnTo>
                    <a:pt x="730" y="634"/>
                  </a:lnTo>
                  <a:lnTo>
                    <a:pt x="726" y="630"/>
                  </a:lnTo>
                  <a:lnTo>
                    <a:pt x="718" y="662"/>
                  </a:lnTo>
                  <a:lnTo>
                    <a:pt x="710" y="692"/>
                  </a:lnTo>
                  <a:lnTo>
                    <a:pt x="698" y="722"/>
                  </a:lnTo>
                  <a:lnTo>
                    <a:pt x="686" y="750"/>
                  </a:lnTo>
                  <a:lnTo>
                    <a:pt x="670" y="776"/>
                  </a:lnTo>
                  <a:lnTo>
                    <a:pt x="654" y="800"/>
                  </a:lnTo>
                  <a:lnTo>
                    <a:pt x="636" y="822"/>
                  </a:lnTo>
                  <a:lnTo>
                    <a:pt x="616" y="844"/>
                  </a:lnTo>
                  <a:lnTo>
                    <a:pt x="596" y="862"/>
                  </a:lnTo>
                  <a:lnTo>
                    <a:pt x="574" y="878"/>
                  </a:lnTo>
                  <a:lnTo>
                    <a:pt x="550" y="894"/>
                  </a:lnTo>
                  <a:lnTo>
                    <a:pt x="526" y="906"/>
                  </a:lnTo>
                  <a:lnTo>
                    <a:pt x="502" y="914"/>
                  </a:lnTo>
                  <a:lnTo>
                    <a:pt x="476" y="922"/>
                  </a:lnTo>
                  <a:lnTo>
                    <a:pt x="450" y="926"/>
                  </a:lnTo>
                  <a:lnTo>
                    <a:pt x="422" y="928"/>
                  </a:lnTo>
                  <a:lnTo>
                    <a:pt x="394" y="926"/>
                  </a:lnTo>
                  <a:lnTo>
                    <a:pt x="368" y="922"/>
                  </a:lnTo>
                  <a:lnTo>
                    <a:pt x="342" y="916"/>
                  </a:lnTo>
                  <a:lnTo>
                    <a:pt x="318" y="906"/>
                  </a:lnTo>
                  <a:lnTo>
                    <a:pt x="294" y="894"/>
                  </a:lnTo>
                  <a:lnTo>
                    <a:pt x="270" y="880"/>
                  </a:lnTo>
                  <a:lnTo>
                    <a:pt x="248" y="862"/>
                  </a:lnTo>
                  <a:lnTo>
                    <a:pt x="228" y="844"/>
                  </a:lnTo>
                  <a:lnTo>
                    <a:pt x="208" y="824"/>
                  </a:lnTo>
                  <a:lnTo>
                    <a:pt x="190" y="802"/>
                  </a:lnTo>
                  <a:lnTo>
                    <a:pt x="174" y="778"/>
                  </a:lnTo>
                  <a:lnTo>
                    <a:pt x="160" y="752"/>
                  </a:lnTo>
                  <a:lnTo>
                    <a:pt x="146" y="724"/>
                  </a:lnTo>
                  <a:lnTo>
                    <a:pt x="136" y="696"/>
                  </a:lnTo>
                  <a:lnTo>
                    <a:pt x="126" y="666"/>
                  </a:lnTo>
                  <a:lnTo>
                    <a:pt x="118" y="634"/>
                  </a:lnTo>
                  <a:lnTo>
                    <a:pt x="112" y="632"/>
                  </a:lnTo>
                  <a:lnTo>
                    <a:pt x="108" y="626"/>
                  </a:lnTo>
                  <a:lnTo>
                    <a:pt x="102" y="620"/>
                  </a:lnTo>
                  <a:lnTo>
                    <a:pt x="98" y="610"/>
                  </a:lnTo>
                  <a:lnTo>
                    <a:pt x="92" y="586"/>
                  </a:lnTo>
                  <a:lnTo>
                    <a:pt x="88" y="556"/>
                  </a:lnTo>
                  <a:lnTo>
                    <a:pt x="174" y="55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자유형 57">
              <a:extLst>
                <a:ext uri="{FF2B5EF4-FFF2-40B4-BE49-F238E27FC236}">
                  <a16:creationId xmlns:a16="http://schemas.microsoft.com/office/drawing/2014/main" id="{036CA8E9-73BD-5F33-6D84-54C17B88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02" y="1347337"/>
              <a:ext cx="312317" cy="112013"/>
            </a:xfrm>
            <a:custGeom>
              <a:avLst/>
              <a:gdLst>
                <a:gd name="T0" fmla="*/ -926 w 1556"/>
                <a:gd name="T1" fmla="*/ -808 h 676"/>
                <a:gd name="T2" fmla="*/ -926 w 1556"/>
                <a:gd name="T3" fmla="*/ -808 h 676"/>
                <a:gd name="T4" fmla="*/ -926 w 1556"/>
                <a:gd name="T5" fmla="*/ -808 h 676"/>
                <a:gd name="T6" fmla="*/ -926 w 1556"/>
                <a:gd name="T7" fmla="*/ -808 h 676"/>
                <a:gd name="T8" fmla="*/ -926 w 1556"/>
                <a:gd name="T9" fmla="*/ -808 h 676"/>
                <a:gd name="T10" fmla="*/ -926 w 1556"/>
                <a:gd name="T11" fmla="*/ -808 h 676"/>
                <a:gd name="T12" fmla="*/ -926 w 1556"/>
                <a:gd name="T13" fmla="*/ -808 h 676"/>
                <a:gd name="T14" fmla="*/ -926 w 1556"/>
                <a:gd name="T15" fmla="*/ -808 h 676"/>
                <a:gd name="T16" fmla="*/ -926 w 1556"/>
                <a:gd name="T17" fmla="*/ -808 h 676"/>
                <a:gd name="T18" fmla="*/ -926 w 1556"/>
                <a:gd name="T19" fmla="*/ 0 h 676"/>
                <a:gd name="T20" fmla="*/ -926 w 1556"/>
                <a:gd name="T21" fmla="*/ -808 h 676"/>
                <a:gd name="T22" fmla="*/ -926 w 1556"/>
                <a:gd name="T23" fmla="*/ -808 h 676"/>
                <a:gd name="T24" fmla="*/ -926 w 1556"/>
                <a:gd name="T25" fmla="*/ -808 h 676"/>
                <a:gd name="T26" fmla="*/ -926 w 1556"/>
                <a:gd name="T27" fmla="*/ -808 h 676"/>
                <a:gd name="T28" fmla="*/ -926 w 1556"/>
                <a:gd name="T29" fmla="*/ -808 h 676"/>
                <a:gd name="T30" fmla="*/ -926 w 1556"/>
                <a:gd name="T31" fmla="*/ -808 h 676"/>
                <a:gd name="T32" fmla="*/ -926 w 1556"/>
                <a:gd name="T33" fmla="*/ -808 h 676"/>
                <a:gd name="T34" fmla="*/ -926 w 1556"/>
                <a:gd name="T35" fmla="*/ -808 h 676"/>
                <a:gd name="T36" fmla="*/ -926 w 1556"/>
                <a:gd name="T37" fmla="*/ -808 h 676"/>
                <a:gd name="T38" fmla="*/ -926 w 1556"/>
                <a:gd name="T39" fmla="*/ -808 h 676"/>
                <a:gd name="T40" fmla="*/ -926 w 1556"/>
                <a:gd name="T41" fmla="*/ -808 h 676"/>
                <a:gd name="T42" fmla="*/ -926 w 1556"/>
                <a:gd name="T43" fmla="*/ -808 h 676"/>
                <a:gd name="T44" fmla="*/ -926 w 1556"/>
                <a:gd name="T45" fmla="*/ -808 h 676"/>
                <a:gd name="T46" fmla="*/ -926 w 1556"/>
                <a:gd name="T47" fmla="*/ -808 h 676"/>
                <a:gd name="T48" fmla="*/ -926 w 1556"/>
                <a:gd name="T49" fmla="*/ -808 h 676"/>
                <a:gd name="T50" fmla="*/ -926 w 1556"/>
                <a:gd name="T51" fmla="*/ -808 h 676"/>
                <a:gd name="T52" fmla="*/ -926 w 1556"/>
                <a:gd name="T53" fmla="*/ -808 h 676"/>
                <a:gd name="T54" fmla="*/ -926 w 1556"/>
                <a:gd name="T55" fmla="*/ -808 h 676"/>
                <a:gd name="T56" fmla="*/ -926 w 1556"/>
                <a:gd name="T57" fmla="*/ -808 h 676"/>
                <a:gd name="T58" fmla="*/ -926 w 1556"/>
                <a:gd name="T59" fmla="*/ -808 h 676"/>
                <a:gd name="T60" fmla="*/ -926 w 1556"/>
                <a:gd name="T61" fmla="*/ -808 h 676"/>
                <a:gd name="T62" fmla="*/ 0 w 1556"/>
                <a:gd name="T63" fmla="*/ -808 h 676"/>
                <a:gd name="T64" fmla="*/ 0 w 1556"/>
                <a:gd name="T65" fmla="*/ -808 h 676"/>
                <a:gd name="T66" fmla="*/ -926 w 1556"/>
                <a:gd name="T67" fmla="*/ -808 h 676"/>
                <a:gd name="T68" fmla="*/ -926 w 1556"/>
                <a:gd name="T69" fmla="*/ -808 h 676"/>
                <a:gd name="T70" fmla="*/ -926 w 1556"/>
                <a:gd name="T71" fmla="*/ -808 h 676"/>
                <a:gd name="T72" fmla="*/ -926 w 1556"/>
                <a:gd name="T73" fmla="*/ -808 h 676"/>
                <a:gd name="T74" fmla="*/ -926 w 1556"/>
                <a:gd name="T75" fmla="*/ -808 h 676"/>
                <a:gd name="T76" fmla="*/ -926 w 1556"/>
                <a:gd name="T77" fmla="*/ -808 h 676"/>
                <a:gd name="T78" fmla="*/ -926 w 1556"/>
                <a:gd name="T79" fmla="*/ -808 h 676"/>
                <a:gd name="T80" fmla="*/ -926 w 1556"/>
                <a:gd name="T81" fmla="*/ -808 h 676"/>
                <a:gd name="T82" fmla="*/ -926 w 1556"/>
                <a:gd name="T83" fmla="*/ -808 h 6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56"/>
                <a:gd name="T127" fmla="*/ 0 h 676"/>
                <a:gd name="T128" fmla="*/ 1556 w 1556"/>
                <a:gd name="T129" fmla="*/ 676 h 6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56" h="676">
                  <a:moveTo>
                    <a:pt x="1556" y="596"/>
                  </a:moveTo>
                  <a:lnTo>
                    <a:pt x="1504" y="260"/>
                  </a:lnTo>
                  <a:lnTo>
                    <a:pt x="1502" y="242"/>
                  </a:lnTo>
                  <a:lnTo>
                    <a:pt x="1496" y="224"/>
                  </a:lnTo>
                  <a:lnTo>
                    <a:pt x="1490" y="208"/>
                  </a:lnTo>
                  <a:lnTo>
                    <a:pt x="1482" y="192"/>
                  </a:lnTo>
                  <a:lnTo>
                    <a:pt x="1472" y="176"/>
                  </a:lnTo>
                  <a:lnTo>
                    <a:pt x="1462" y="162"/>
                  </a:lnTo>
                  <a:lnTo>
                    <a:pt x="1450" y="148"/>
                  </a:lnTo>
                  <a:lnTo>
                    <a:pt x="1436" y="134"/>
                  </a:lnTo>
                  <a:lnTo>
                    <a:pt x="1422" y="122"/>
                  </a:lnTo>
                  <a:lnTo>
                    <a:pt x="1408" y="112"/>
                  </a:lnTo>
                  <a:lnTo>
                    <a:pt x="1390" y="100"/>
                  </a:lnTo>
                  <a:lnTo>
                    <a:pt x="1374" y="92"/>
                  </a:lnTo>
                  <a:lnTo>
                    <a:pt x="1356" y="84"/>
                  </a:lnTo>
                  <a:lnTo>
                    <a:pt x="1338" y="76"/>
                  </a:lnTo>
                  <a:lnTo>
                    <a:pt x="1318" y="70"/>
                  </a:lnTo>
                  <a:lnTo>
                    <a:pt x="1298" y="64"/>
                  </a:lnTo>
                  <a:lnTo>
                    <a:pt x="1058" y="0"/>
                  </a:lnTo>
                  <a:lnTo>
                    <a:pt x="856" y="372"/>
                  </a:lnTo>
                  <a:lnTo>
                    <a:pt x="834" y="210"/>
                  </a:lnTo>
                  <a:lnTo>
                    <a:pt x="840" y="200"/>
                  </a:lnTo>
                  <a:lnTo>
                    <a:pt x="842" y="196"/>
                  </a:lnTo>
                  <a:lnTo>
                    <a:pt x="844" y="190"/>
                  </a:lnTo>
                  <a:lnTo>
                    <a:pt x="850" y="116"/>
                  </a:lnTo>
                  <a:lnTo>
                    <a:pt x="850" y="106"/>
                  </a:lnTo>
                  <a:lnTo>
                    <a:pt x="844" y="96"/>
                  </a:lnTo>
                  <a:lnTo>
                    <a:pt x="836" y="92"/>
                  </a:lnTo>
                  <a:lnTo>
                    <a:pt x="826" y="90"/>
                  </a:lnTo>
                  <a:lnTo>
                    <a:pt x="730" y="90"/>
                  </a:lnTo>
                  <a:lnTo>
                    <a:pt x="720" y="92"/>
                  </a:lnTo>
                  <a:lnTo>
                    <a:pt x="712" y="96"/>
                  </a:lnTo>
                  <a:lnTo>
                    <a:pt x="706" y="106"/>
                  </a:lnTo>
                  <a:lnTo>
                    <a:pt x="706" y="116"/>
                  </a:lnTo>
                  <a:lnTo>
                    <a:pt x="712" y="190"/>
                  </a:lnTo>
                  <a:lnTo>
                    <a:pt x="714" y="196"/>
                  </a:lnTo>
                  <a:lnTo>
                    <a:pt x="716" y="200"/>
                  </a:lnTo>
                  <a:lnTo>
                    <a:pt x="722" y="210"/>
                  </a:lnTo>
                  <a:lnTo>
                    <a:pt x="700" y="372"/>
                  </a:lnTo>
                  <a:lnTo>
                    <a:pt x="498" y="0"/>
                  </a:lnTo>
                  <a:lnTo>
                    <a:pt x="258" y="64"/>
                  </a:lnTo>
                  <a:lnTo>
                    <a:pt x="238" y="70"/>
                  </a:lnTo>
                  <a:lnTo>
                    <a:pt x="218" y="76"/>
                  </a:lnTo>
                  <a:lnTo>
                    <a:pt x="200" y="84"/>
                  </a:lnTo>
                  <a:lnTo>
                    <a:pt x="182" y="92"/>
                  </a:lnTo>
                  <a:lnTo>
                    <a:pt x="166" y="100"/>
                  </a:lnTo>
                  <a:lnTo>
                    <a:pt x="148" y="112"/>
                  </a:lnTo>
                  <a:lnTo>
                    <a:pt x="134" y="122"/>
                  </a:lnTo>
                  <a:lnTo>
                    <a:pt x="120" y="134"/>
                  </a:lnTo>
                  <a:lnTo>
                    <a:pt x="106" y="148"/>
                  </a:lnTo>
                  <a:lnTo>
                    <a:pt x="94" y="162"/>
                  </a:lnTo>
                  <a:lnTo>
                    <a:pt x="84" y="176"/>
                  </a:lnTo>
                  <a:lnTo>
                    <a:pt x="74" y="192"/>
                  </a:lnTo>
                  <a:lnTo>
                    <a:pt x="66" y="208"/>
                  </a:lnTo>
                  <a:lnTo>
                    <a:pt x="60" y="224"/>
                  </a:lnTo>
                  <a:lnTo>
                    <a:pt x="54" y="242"/>
                  </a:lnTo>
                  <a:lnTo>
                    <a:pt x="52" y="260"/>
                  </a:lnTo>
                  <a:lnTo>
                    <a:pt x="0" y="596"/>
                  </a:lnTo>
                  <a:lnTo>
                    <a:pt x="0" y="612"/>
                  </a:lnTo>
                  <a:lnTo>
                    <a:pt x="2" y="626"/>
                  </a:lnTo>
                  <a:lnTo>
                    <a:pt x="8" y="640"/>
                  </a:lnTo>
                  <a:lnTo>
                    <a:pt x="16" y="652"/>
                  </a:lnTo>
                  <a:lnTo>
                    <a:pt x="28" y="662"/>
                  </a:lnTo>
                  <a:lnTo>
                    <a:pt x="40" y="670"/>
                  </a:lnTo>
                  <a:lnTo>
                    <a:pt x="54" y="676"/>
                  </a:lnTo>
                  <a:lnTo>
                    <a:pt x="72" y="676"/>
                  </a:lnTo>
                  <a:lnTo>
                    <a:pt x="778" y="676"/>
                  </a:lnTo>
                  <a:lnTo>
                    <a:pt x="1484" y="676"/>
                  </a:lnTo>
                  <a:lnTo>
                    <a:pt x="1502" y="676"/>
                  </a:lnTo>
                  <a:lnTo>
                    <a:pt x="1516" y="670"/>
                  </a:lnTo>
                  <a:lnTo>
                    <a:pt x="1528" y="662"/>
                  </a:lnTo>
                  <a:lnTo>
                    <a:pt x="1540" y="652"/>
                  </a:lnTo>
                  <a:lnTo>
                    <a:pt x="1548" y="640"/>
                  </a:lnTo>
                  <a:lnTo>
                    <a:pt x="1554" y="626"/>
                  </a:lnTo>
                  <a:lnTo>
                    <a:pt x="1556" y="612"/>
                  </a:lnTo>
                  <a:lnTo>
                    <a:pt x="1556" y="59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D0BEC936-17C4-9A9F-FED9-D5F1E4F38EEC}"/>
              </a:ext>
            </a:extLst>
          </p:cNvPr>
          <p:cNvGrpSpPr/>
          <p:nvPr/>
        </p:nvGrpSpPr>
        <p:grpSpPr>
          <a:xfrm>
            <a:off x="317500" y="4018735"/>
            <a:ext cx="8486775" cy="500062"/>
            <a:chOff x="319088" y="1090613"/>
            <a:chExt cx="8486775" cy="500062"/>
          </a:xfrm>
        </p:grpSpPr>
        <p:grpSp>
          <p:nvGrpSpPr>
            <p:cNvPr id="29" name="그룹 4">
              <a:extLst>
                <a:ext uri="{FF2B5EF4-FFF2-40B4-BE49-F238E27FC236}">
                  <a16:creationId xmlns:a16="http://schemas.microsoft.com/office/drawing/2014/main" id="{46D735FD-4119-9506-D961-266E6F953B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088" y="1090613"/>
              <a:ext cx="8486775" cy="500062"/>
              <a:chOff x="319087" y="2078772"/>
              <a:chExt cx="7722621" cy="500063"/>
            </a:xfrm>
          </p:grpSpPr>
          <p:sp>
            <p:nvSpPr>
              <p:cNvPr id="33" name="AutoShape 5">
                <a:extLst>
                  <a:ext uri="{FF2B5EF4-FFF2-40B4-BE49-F238E27FC236}">
                    <a16:creationId xmlns:a16="http://schemas.microsoft.com/office/drawing/2014/main" id="{7D23D0E3-1D8F-DFFE-A222-4E74836766E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9087" y="2078772"/>
                <a:ext cx="7559784" cy="500063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EEEEEE"/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endParaRPr kumimoji="0" lang="ko-KR" altLang="en-US" sz="2000">
                  <a:solidFill>
                    <a:srgbClr val="000099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4" name="Text Box 9">
                <a:extLst>
                  <a:ext uri="{FF2B5EF4-FFF2-40B4-BE49-F238E27FC236}">
                    <a16:creationId xmlns:a16="http://schemas.microsoft.com/office/drawing/2014/main" id="{CE24313E-2FA1-2468-607B-318CF6878249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66773" y="2092969"/>
                <a:ext cx="7174935" cy="430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모든 </a:t>
                </a:r>
                <a:r>
                  <a:rPr kumimoji="0" lang="ko-KR" altLang="en-US" sz="2200" spc="-100" dirty="0" err="1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예방사업의</a:t>
                </a:r>
                <a:r>
                  <a:rPr kumimoji="0" lang="ko-KR" altLang="en-US" sz="22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시작은 </a:t>
                </a:r>
                <a:r>
                  <a:rPr kumimoji="0" lang="ko-KR" altLang="en-US" sz="2200" spc="-100" dirty="0" err="1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대진단</a:t>
                </a:r>
                <a:r>
                  <a:rPr kumimoji="0" lang="ko-KR" altLang="en-US" sz="22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실시여부 파악 및 </a:t>
                </a:r>
                <a:r>
                  <a:rPr kumimoji="0" lang="ko-KR" altLang="en-US" sz="2200" spc="-1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현장 참여 </a:t>
                </a:r>
              </a:p>
            </p:txBody>
          </p:sp>
        </p:grpSp>
        <p:sp>
          <p:nvSpPr>
            <p:cNvPr id="30" name="Oval 67">
              <a:extLst>
                <a:ext uri="{FF2B5EF4-FFF2-40B4-BE49-F238E27FC236}">
                  <a16:creationId xmlns:a16="http://schemas.microsoft.com/office/drawing/2014/main" id="{770C1393-2389-7482-675A-12F4D9660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869" y="1153147"/>
              <a:ext cx="480457" cy="381136"/>
            </a:xfrm>
            <a:prstGeom prst="ellipse">
              <a:avLst/>
            </a:prstGeom>
            <a:solidFill>
              <a:srgbClr val="3057B9"/>
            </a:solidFill>
            <a:ln w="12700">
              <a:noFill/>
              <a:round/>
            </a:ln>
            <a:scene3d>
              <a:camera prst="orthographicFront"/>
              <a:lightRig rig="soft" dir="t"/>
            </a:scene3d>
            <a:sp3d prstMaterial="plastic">
              <a:bevelT w="127000" h="127000"/>
            </a:sp3d>
          </p:spPr>
          <p:txBody>
            <a:bodyPr wrap="none" anchor="ctr"/>
            <a:lstStyle/>
            <a:p>
              <a:pPr latinLnBrk="1">
                <a:defRPr/>
              </a:pPr>
              <a:endParaRPr lang="ko-KR" altLang="en-US">
                <a:solidFill>
                  <a:schemeClr val="accent6">
                    <a:lumMod val="60000"/>
                    <a:lumOff val="40000"/>
                  </a:schemeClr>
                </a:solidFill>
                <a:latin typeface="굴림"/>
                <a:ea typeface="돋움체"/>
                <a:cs typeface="Arial"/>
              </a:endParaRPr>
            </a:p>
          </p:txBody>
        </p:sp>
        <p:sp>
          <p:nvSpPr>
            <p:cNvPr id="31" name="자유형 56">
              <a:extLst>
                <a:ext uri="{FF2B5EF4-FFF2-40B4-BE49-F238E27FC236}">
                  <a16:creationId xmlns:a16="http://schemas.microsoft.com/office/drawing/2014/main" id="{F046E610-8601-00AC-E655-DD80327F7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464" y="1195612"/>
              <a:ext cx="171316" cy="161504"/>
            </a:xfrm>
            <a:custGeom>
              <a:avLst/>
              <a:gdLst>
                <a:gd name="T0" fmla="*/ -923 w 856"/>
                <a:gd name="T1" fmla="*/ -803 h 980"/>
                <a:gd name="T2" fmla="*/ -923 w 856"/>
                <a:gd name="T3" fmla="*/ -803 h 980"/>
                <a:gd name="T4" fmla="*/ -923 w 856"/>
                <a:gd name="T5" fmla="*/ -803 h 980"/>
                <a:gd name="T6" fmla="*/ -923 w 856"/>
                <a:gd name="T7" fmla="*/ -803 h 980"/>
                <a:gd name="T8" fmla="*/ -923 w 856"/>
                <a:gd name="T9" fmla="*/ -803 h 980"/>
                <a:gd name="T10" fmla="*/ -923 w 856"/>
                <a:gd name="T11" fmla="*/ -803 h 980"/>
                <a:gd name="T12" fmla="*/ -923 w 856"/>
                <a:gd name="T13" fmla="*/ -803 h 980"/>
                <a:gd name="T14" fmla="*/ -923 w 856"/>
                <a:gd name="T15" fmla="*/ -803 h 980"/>
                <a:gd name="T16" fmla="*/ -923 w 856"/>
                <a:gd name="T17" fmla="*/ -803 h 980"/>
                <a:gd name="T18" fmla="*/ -923 w 856"/>
                <a:gd name="T19" fmla="*/ -803 h 980"/>
                <a:gd name="T20" fmla="*/ -923 w 856"/>
                <a:gd name="T21" fmla="*/ -803 h 980"/>
                <a:gd name="T22" fmla="*/ -923 w 856"/>
                <a:gd name="T23" fmla="*/ -803 h 980"/>
                <a:gd name="T24" fmla="*/ -923 w 856"/>
                <a:gd name="T25" fmla="*/ -803 h 980"/>
                <a:gd name="T26" fmla="*/ -923 w 856"/>
                <a:gd name="T27" fmla="*/ -803 h 980"/>
                <a:gd name="T28" fmla="*/ -923 w 856"/>
                <a:gd name="T29" fmla="*/ -803 h 980"/>
                <a:gd name="T30" fmla="*/ -923 w 856"/>
                <a:gd name="T31" fmla="*/ -803 h 980"/>
                <a:gd name="T32" fmla="*/ -923 w 856"/>
                <a:gd name="T33" fmla="*/ -803 h 980"/>
                <a:gd name="T34" fmla="*/ -923 w 856"/>
                <a:gd name="T35" fmla="*/ -803 h 980"/>
                <a:gd name="T36" fmla="*/ -923 w 856"/>
                <a:gd name="T37" fmla="*/ -803 h 980"/>
                <a:gd name="T38" fmla="*/ -923 w 856"/>
                <a:gd name="T39" fmla="*/ -803 h 980"/>
                <a:gd name="T40" fmla="*/ -923 w 856"/>
                <a:gd name="T41" fmla="*/ -803 h 980"/>
                <a:gd name="T42" fmla="*/ -923 w 856"/>
                <a:gd name="T43" fmla="*/ -803 h 980"/>
                <a:gd name="T44" fmla="*/ -923 w 856"/>
                <a:gd name="T45" fmla="*/ -803 h 980"/>
                <a:gd name="T46" fmla="*/ -923 w 856"/>
                <a:gd name="T47" fmla="*/ -803 h 980"/>
                <a:gd name="T48" fmla="*/ -923 w 856"/>
                <a:gd name="T49" fmla="*/ 0 h 980"/>
                <a:gd name="T50" fmla="*/ -923 w 856"/>
                <a:gd name="T51" fmla="*/ -803 h 980"/>
                <a:gd name="T52" fmla="*/ -923 w 856"/>
                <a:gd name="T53" fmla="*/ -803 h 980"/>
                <a:gd name="T54" fmla="*/ -923 w 856"/>
                <a:gd name="T55" fmla="*/ -803 h 980"/>
                <a:gd name="T56" fmla="*/ -923 w 856"/>
                <a:gd name="T57" fmla="*/ -803 h 980"/>
                <a:gd name="T58" fmla="*/ -923 w 856"/>
                <a:gd name="T59" fmla="*/ -803 h 980"/>
                <a:gd name="T60" fmla="*/ -923 w 856"/>
                <a:gd name="T61" fmla="*/ -803 h 980"/>
                <a:gd name="T62" fmla="*/ -923 w 856"/>
                <a:gd name="T63" fmla="*/ -803 h 980"/>
                <a:gd name="T64" fmla="*/ 0 w 856"/>
                <a:gd name="T65" fmla="*/ -803 h 980"/>
                <a:gd name="T66" fmla="*/ -923 w 856"/>
                <a:gd name="T67" fmla="*/ -803 h 980"/>
                <a:gd name="T68" fmla="*/ -923 w 856"/>
                <a:gd name="T69" fmla="*/ -803 h 980"/>
                <a:gd name="T70" fmla="*/ -923 w 856"/>
                <a:gd name="T71" fmla="*/ -803 h 980"/>
                <a:gd name="T72" fmla="*/ -923 w 856"/>
                <a:gd name="T73" fmla="*/ -803 h 980"/>
                <a:gd name="T74" fmla="*/ -923 w 856"/>
                <a:gd name="T75" fmla="*/ -803 h 980"/>
                <a:gd name="T76" fmla="*/ -923 w 856"/>
                <a:gd name="T77" fmla="*/ -803 h 980"/>
                <a:gd name="T78" fmla="*/ -923 w 856"/>
                <a:gd name="T79" fmla="*/ -803 h 980"/>
                <a:gd name="T80" fmla="*/ -923 w 856"/>
                <a:gd name="T81" fmla="*/ -803 h 980"/>
                <a:gd name="T82" fmla="*/ -923 w 856"/>
                <a:gd name="T83" fmla="*/ -803 h 980"/>
                <a:gd name="T84" fmla="*/ -923 w 856"/>
                <a:gd name="T85" fmla="*/ -803 h 980"/>
                <a:gd name="T86" fmla="*/ -923 w 856"/>
                <a:gd name="T87" fmla="*/ -803 h 980"/>
                <a:gd name="T88" fmla="*/ -923 w 856"/>
                <a:gd name="T89" fmla="*/ -803 h 980"/>
                <a:gd name="T90" fmla="*/ -923 w 856"/>
                <a:gd name="T91" fmla="*/ -803 h 980"/>
                <a:gd name="T92" fmla="*/ -923 w 856"/>
                <a:gd name="T93" fmla="*/ -803 h 980"/>
                <a:gd name="T94" fmla="*/ -923 w 856"/>
                <a:gd name="T95" fmla="*/ -803 h 980"/>
                <a:gd name="T96" fmla="*/ -923 w 856"/>
                <a:gd name="T97" fmla="*/ -803 h 980"/>
                <a:gd name="T98" fmla="*/ -923 w 856"/>
                <a:gd name="T99" fmla="*/ -803 h 980"/>
                <a:gd name="T100" fmla="*/ -923 w 856"/>
                <a:gd name="T101" fmla="*/ -803 h 980"/>
                <a:gd name="T102" fmla="*/ -923 w 856"/>
                <a:gd name="T103" fmla="*/ -803 h 9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56"/>
                <a:gd name="T157" fmla="*/ 0 h 980"/>
                <a:gd name="T158" fmla="*/ 856 w 856"/>
                <a:gd name="T159" fmla="*/ 980 h 98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56" h="980">
                  <a:moveTo>
                    <a:pt x="40" y="556"/>
                  </a:moveTo>
                  <a:lnTo>
                    <a:pt x="40" y="556"/>
                  </a:lnTo>
                  <a:lnTo>
                    <a:pt x="44" y="588"/>
                  </a:lnTo>
                  <a:lnTo>
                    <a:pt x="52" y="618"/>
                  </a:lnTo>
                  <a:lnTo>
                    <a:pt x="56" y="632"/>
                  </a:lnTo>
                  <a:lnTo>
                    <a:pt x="62" y="646"/>
                  </a:lnTo>
                  <a:lnTo>
                    <a:pt x="70" y="658"/>
                  </a:lnTo>
                  <a:lnTo>
                    <a:pt x="78" y="668"/>
                  </a:lnTo>
                  <a:lnTo>
                    <a:pt x="88" y="702"/>
                  </a:lnTo>
                  <a:lnTo>
                    <a:pt x="98" y="734"/>
                  </a:lnTo>
                  <a:lnTo>
                    <a:pt x="112" y="764"/>
                  </a:lnTo>
                  <a:lnTo>
                    <a:pt x="128" y="794"/>
                  </a:lnTo>
                  <a:lnTo>
                    <a:pt x="146" y="822"/>
                  </a:lnTo>
                  <a:lnTo>
                    <a:pt x="164" y="848"/>
                  </a:lnTo>
                  <a:lnTo>
                    <a:pt x="186" y="872"/>
                  </a:lnTo>
                  <a:lnTo>
                    <a:pt x="208" y="892"/>
                  </a:lnTo>
                  <a:lnTo>
                    <a:pt x="230" y="912"/>
                  </a:lnTo>
                  <a:lnTo>
                    <a:pt x="254" y="930"/>
                  </a:lnTo>
                  <a:lnTo>
                    <a:pt x="280" y="944"/>
                  </a:lnTo>
                  <a:lnTo>
                    <a:pt x="308" y="958"/>
                  </a:lnTo>
                  <a:lnTo>
                    <a:pt x="334" y="966"/>
                  </a:lnTo>
                  <a:lnTo>
                    <a:pt x="364" y="974"/>
                  </a:lnTo>
                  <a:lnTo>
                    <a:pt x="392" y="978"/>
                  </a:lnTo>
                  <a:lnTo>
                    <a:pt x="422" y="980"/>
                  </a:lnTo>
                  <a:lnTo>
                    <a:pt x="452" y="978"/>
                  </a:lnTo>
                  <a:lnTo>
                    <a:pt x="482" y="974"/>
                  </a:lnTo>
                  <a:lnTo>
                    <a:pt x="512" y="966"/>
                  </a:lnTo>
                  <a:lnTo>
                    <a:pt x="542" y="954"/>
                  </a:lnTo>
                  <a:lnTo>
                    <a:pt x="570" y="940"/>
                  </a:lnTo>
                  <a:lnTo>
                    <a:pt x="598" y="924"/>
                  </a:lnTo>
                  <a:lnTo>
                    <a:pt x="624" y="904"/>
                  </a:lnTo>
                  <a:lnTo>
                    <a:pt x="648" y="882"/>
                  </a:lnTo>
                  <a:lnTo>
                    <a:pt x="668" y="862"/>
                  </a:lnTo>
                  <a:lnTo>
                    <a:pt x="686" y="840"/>
                  </a:lnTo>
                  <a:lnTo>
                    <a:pt x="702" y="816"/>
                  </a:lnTo>
                  <a:lnTo>
                    <a:pt x="718" y="790"/>
                  </a:lnTo>
                  <a:lnTo>
                    <a:pt x="732" y="764"/>
                  </a:lnTo>
                  <a:lnTo>
                    <a:pt x="744" y="736"/>
                  </a:lnTo>
                  <a:lnTo>
                    <a:pt x="754" y="708"/>
                  </a:lnTo>
                  <a:lnTo>
                    <a:pt x="764" y="680"/>
                  </a:lnTo>
                  <a:lnTo>
                    <a:pt x="774" y="672"/>
                  </a:lnTo>
                  <a:lnTo>
                    <a:pt x="784" y="660"/>
                  </a:lnTo>
                  <a:lnTo>
                    <a:pt x="794" y="646"/>
                  </a:lnTo>
                  <a:lnTo>
                    <a:pt x="802" y="624"/>
                  </a:lnTo>
                  <a:lnTo>
                    <a:pt x="808" y="610"/>
                  </a:lnTo>
                  <a:lnTo>
                    <a:pt x="810" y="592"/>
                  </a:lnTo>
                  <a:lnTo>
                    <a:pt x="814" y="558"/>
                  </a:lnTo>
                  <a:lnTo>
                    <a:pt x="816" y="558"/>
                  </a:lnTo>
                  <a:lnTo>
                    <a:pt x="824" y="556"/>
                  </a:lnTo>
                  <a:lnTo>
                    <a:pt x="832" y="554"/>
                  </a:lnTo>
                  <a:lnTo>
                    <a:pt x="838" y="550"/>
                  </a:lnTo>
                  <a:lnTo>
                    <a:pt x="844" y="544"/>
                  </a:lnTo>
                  <a:lnTo>
                    <a:pt x="850" y="538"/>
                  </a:lnTo>
                  <a:lnTo>
                    <a:pt x="854" y="532"/>
                  </a:lnTo>
                  <a:lnTo>
                    <a:pt x="856" y="524"/>
                  </a:lnTo>
                  <a:lnTo>
                    <a:pt x="856" y="514"/>
                  </a:lnTo>
                  <a:lnTo>
                    <a:pt x="856" y="488"/>
                  </a:lnTo>
                  <a:lnTo>
                    <a:pt x="852" y="464"/>
                  </a:lnTo>
                  <a:lnTo>
                    <a:pt x="848" y="442"/>
                  </a:lnTo>
                  <a:lnTo>
                    <a:pt x="842" y="420"/>
                  </a:lnTo>
                  <a:lnTo>
                    <a:pt x="834" y="398"/>
                  </a:lnTo>
                  <a:lnTo>
                    <a:pt x="822" y="382"/>
                  </a:lnTo>
                  <a:lnTo>
                    <a:pt x="812" y="370"/>
                  </a:lnTo>
                  <a:lnTo>
                    <a:pt x="800" y="364"/>
                  </a:lnTo>
                  <a:lnTo>
                    <a:pt x="790" y="330"/>
                  </a:lnTo>
                  <a:lnTo>
                    <a:pt x="778" y="296"/>
                  </a:lnTo>
                  <a:lnTo>
                    <a:pt x="764" y="264"/>
                  </a:lnTo>
                  <a:lnTo>
                    <a:pt x="748" y="234"/>
                  </a:lnTo>
                  <a:lnTo>
                    <a:pt x="732" y="204"/>
                  </a:lnTo>
                  <a:lnTo>
                    <a:pt x="714" y="176"/>
                  </a:lnTo>
                  <a:lnTo>
                    <a:pt x="692" y="150"/>
                  </a:lnTo>
                  <a:lnTo>
                    <a:pt x="670" y="126"/>
                  </a:lnTo>
                  <a:lnTo>
                    <a:pt x="652" y="106"/>
                  </a:lnTo>
                  <a:lnTo>
                    <a:pt x="644" y="100"/>
                  </a:lnTo>
                  <a:lnTo>
                    <a:pt x="630" y="90"/>
                  </a:lnTo>
                  <a:lnTo>
                    <a:pt x="534" y="386"/>
                  </a:lnTo>
                  <a:lnTo>
                    <a:pt x="584" y="62"/>
                  </a:lnTo>
                  <a:lnTo>
                    <a:pt x="584" y="54"/>
                  </a:lnTo>
                  <a:lnTo>
                    <a:pt x="580" y="46"/>
                  </a:lnTo>
                  <a:lnTo>
                    <a:pt x="576" y="38"/>
                  </a:lnTo>
                  <a:lnTo>
                    <a:pt x="570" y="34"/>
                  </a:lnTo>
                  <a:lnTo>
                    <a:pt x="534" y="20"/>
                  </a:lnTo>
                  <a:lnTo>
                    <a:pt x="496" y="8"/>
                  </a:lnTo>
                  <a:lnTo>
                    <a:pt x="460" y="2"/>
                  </a:lnTo>
                  <a:lnTo>
                    <a:pt x="422" y="0"/>
                  </a:lnTo>
                  <a:lnTo>
                    <a:pt x="400" y="0"/>
                  </a:lnTo>
                  <a:lnTo>
                    <a:pt x="380" y="2"/>
                  </a:lnTo>
                  <a:lnTo>
                    <a:pt x="358" y="6"/>
                  </a:lnTo>
                  <a:lnTo>
                    <a:pt x="338" y="10"/>
                  </a:lnTo>
                  <a:lnTo>
                    <a:pt x="316" y="16"/>
                  </a:lnTo>
                  <a:lnTo>
                    <a:pt x="296" y="24"/>
                  </a:lnTo>
                  <a:lnTo>
                    <a:pt x="276" y="32"/>
                  </a:lnTo>
                  <a:lnTo>
                    <a:pt x="256" y="42"/>
                  </a:lnTo>
                  <a:lnTo>
                    <a:pt x="250" y="48"/>
                  </a:lnTo>
                  <a:lnTo>
                    <a:pt x="246" y="54"/>
                  </a:lnTo>
                  <a:lnTo>
                    <a:pt x="244" y="62"/>
                  </a:lnTo>
                  <a:lnTo>
                    <a:pt x="244" y="70"/>
                  </a:lnTo>
                  <a:lnTo>
                    <a:pt x="292" y="386"/>
                  </a:lnTo>
                  <a:lnTo>
                    <a:pt x="194" y="106"/>
                  </a:lnTo>
                  <a:lnTo>
                    <a:pt x="164" y="130"/>
                  </a:lnTo>
                  <a:lnTo>
                    <a:pt x="138" y="156"/>
                  </a:lnTo>
                  <a:lnTo>
                    <a:pt x="116" y="186"/>
                  </a:lnTo>
                  <a:lnTo>
                    <a:pt x="96" y="216"/>
                  </a:lnTo>
                  <a:lnTo>
                    <a:pt x="80" y="252"/>
                  </a:lnTo>
                  <a:lnTo>
                    <a:pt x="64" y="290"/>
                  </a:lnTo>
                  <a:lnTo>
                    <a:pt x="52" y="330"/>
                  </a:lnTo>
                  <a:lnTo>
                    <a:pt x="40" y="374"/>
                  </a:lnTo>
                  <a:lnTo>
                    <a:pt x="30" y="386"/>
                  </a:lnTo>
                  <a:lnTo>
                    <a:pt x="22" y="398"/>
                  </a:lnTo>
                  <a:lnTo>
                    <a:pt x="16" y="412"/>
                  </a:lnTo>
                  <a:lnTo>
                    <a:pt x="12" y="424"/>
                  </a:lnTo>
                  <a:lnTo>
                    <a:pt x="6" y="444"/>
                  </a:lnTo>
                  <a:lnTo>
                    <a:pt x="2" y="466"/>
                  </a:lnTo>
                  <a:lnTo>
                    <a:pt x="0" y="490"/>
                  </a:lnTo>
                  <a:lnTo>
                    <a:pt x="0" y="514"/>
                  </a:lnTo>
                  <a:lnTo>
                    <a:pt x="0" y="524"/>
                  </a:lnTo>
                  <a:lnTo>
                    <a:pt x="2" y="532"/>
                  </a:lnTo>
                  <a:lnTo>
                    <a:pt x="6" y="538"/>
                  </a:lnTo>
                  <a:lnTo>
                    <a:pt x="12" y="544"/>
                  </a:lnTo>
                  <a:lnTo>
                    <a:pt x="18" y="550"/>
                  </a:lnTo>
                  <a:lnTo>
                    <a:pt x="24" y="554"/>
                  </a:lnTo>
                  <a:lnTo>
                    <a:pt x="32" y="556"/>
                  </a:lnTo>
                  <a:lnTo>
                    <a:pt x="40" y="556"/>
                  </a:lnTo>
                  <a:close/>
                  <a:moveTo>
                    <a:pt x="174" y="556"/>
                  </a:moveTo>
                  <a:lnTo>
                    <a:pt x="180" y="570"/>
                  </a:lnTo>
                  <a:lnTo>
                    <a:pt x="186" y="576"/>
                  </a:lnTo>
                  <a:lnTo>
                    <a:pt x="194" y="582"/>
                  </a:lnTo>
                  <a:lnTo>
                    <a:pt x="202" y="586"/>
                  </a:lnTo>
                  <a:lnTo>
                    <a:pt x="212" y="588"/>
                  </a:lnTo>
                  <a:lnTo>
                    <a:pt x="640" y="588"/>
                  </a:lnTo>
                  <a:lnTo>
                    <a:pt x="650" y="586"/>
                  </a:lnTo>
                  <a:lnTo>
                    <a:pt x="658" y="582"/>
                  </a:lnTo>
                  <a:lnTo>
                    <a:pt x="666" y="576"/>
                  </a:lnTo>
                  <a:lnTo>
                    <a:pt x="672" y="570"/>
                  </a:lnTo>
                  <a:lnTo>
                    <a:pt x="680" y="558"/>
                  </a:lnTo>
                  <a:lnTo>
                    <a:pt x="768" y="558"/>
                  </a:lnTo>
                  <a:lnTo>
                    <a:pt x="764" y="588"/>
                  </a:lnTo>
                  <a:lnTo>
                    <a:pt x="756" y="612"/>
                  </a:lnTo>
                  <a:lnTo>
                    <a:pt x="752" y="622"/>
                  </a:lnTo>
                  <a:lnTo>
                    <a:pt x="746" y="628"/>
                  </a:lnTo>
                  <a:lnTo>
                    <a:pt x="742" y="634"/>
                  </a:lnTo>
                  <a:lnTo>
                    <a:pt x="736" y="634"/>
                  </a:lnTo>
                  <a:lnTo>
                    <a:pt x="730" y="634"/>
                  </a:lnTo>
                  <a:lnTo>
                    <a:pt x="726" y="630"/>
                  </a:lnTo>
                  <a:lnTo>
                    <a:pt x="718" y="662"/>
                  </a:lnTo>
                  <a:lnTo>
                    <a:pt x="710" y="692"/>
                  </a:lnTo>
                  <a:lnTo>
                    <a:pt x="698" y="722"/>
                  </a:lnTo>
                  <a:lnTo>
                    <a:pt x="686" y="750"/>
                  </a:lnTo>
                  <a:lnTo>
                    <a:pt x="670" y="776"/>
                  </a:lnTo>
                  <a:lnTo>
                    <a:pt x="654" y="800"/>
                  </a:lnTo>
                  <a:lnTo>
                    <a:pt x="636" y="822"/>
                  </a:lnTo>
                  <a:lnTo>
                    <a:pt x="616" y="844"/>
                  </a:lnTo>
                  <a:lnTo>
                    <a:pt x="596" y="862"/>
                  </a:lnTo>
                  <a:lnTo>
                    <a:pt x="574" y="878"/>
                  </a:lnTo>
                  <a:lnTo>
                    <a:pt x="550" y="894"/>
                  </a:lnTo>
                  <a:lnTo>
                    <a:pt x="526" y="906"/>
                  </a:lnTo>
                  <a:lnTo>
                    <a:pt x="502" y="914"/>
                  </a:lnTo>
                  <a:lnTo>
                    <a:pt x="476" y="922"/>
                  </a:lnTo>
                  <a:lnTo>
                    <a:pt x="450" y="926"/>
                  </a:lnTo>
                  <a:lnTo>
                    <a:pt x="422" y="928"/>
                  </a:lnTo>
                  <a:lnTo>
                    <a:pt x="394" y="926"/>
                  </a:lnTo>
                  <a:lnTo>
                    <a:pt x="368" y="922"/>
                  </a:lnTo>
                  <a:lnTo>
                    <a:pt x="342" y="916"/>
                  </a:lnTo>
                  <a:lnTo>
                    <a:pt x="318" y="906"/>
                  </a:lnTo>
                  <a:lnTo>
                    <a:pt x="294" y="894"/>
                  </a:lnTo>
                  <a:lnTo>
                    <a:pt x="270" y="880"/>
                  </a:lnTo>
                  <a:lnTo>
                    <a:pt x="248" y="862"/>
                  </a:lnTo>
                  <a:lnTo>
                    <a:pt x="228" y="844"/>
                  </a:lnTo>
                  <a:lnTo>
                    <a:pt x="208" y="824"/>
                  </a:lnTo>
                  <a:lnTo>
                    <a:pt x="190" y="802"/>
                  </a:lnTo>
                  <a:lnTo>
                    <a:pt x="174" y="778"/>
                  </a:lnTo>
                  <a:lnTo>
                    <a:pt x="160" y="752"/>
                  </a:lnTo>
                  <a:lnTo>
                    <a:pt x="146" y="724"/>
                  </a:lnTo>
                  <a:lnTo>
                    <a:pt x="136" y="696"/>
                  </a:lnTo>
                  <a:lnTo>
                    <a:pt x="126" y="666"/>
                  </a:lnTo>
                  <a:lnTo>
                    <a:pt x="118" y="634"/>
                  </a:lnTo>
                  <a:lnTo>
                    <a:pt x="112" y="632"/>
                  </a:lnTo>
                  <a:lnTo>
                    <a:pt x="108" y="626"/>
                  </a:lnTo>
                  <a:lnTo>
                    <a:pt x="102" y="620"/>
                  </a:lnTo>
                  <a:lnTo>
                    <a:pt x="98" y="610"/>
                  </a:lnTo>
                  <a:lnTo>
                    <a:pt x="92" y="586"/>
                  </a:lnTo>
                  <a:lnTo>
                    <a:pt x="88" y="556"/>
                  </a:lnTo>
                  <a:lnTo>
                    <a:pt x="174" y="55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32" name="자유형 57">
              <a:extLst>
                <a:ext uri="{FF2B5EF4-FFF2-40B4-BE49-F238E27FC236}">
                  <a16:creationId xmlns:a16="http://schemas.microsoft.com/office/drawing/2014/main" id="{036CA8E9-73BD-5F33-6D84-54C17B88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02" y="1347337"/>
              <a:ext cx="312317" cy="112013"/>
            </a:xfrm>
            <a:custGeom>
              <a:avLst/>
              <a:gdLst>
                <a:gd name="T0" fmla="*/ -926 w 1556"/>
                <a:gd name="T1" fmla="*/ -808 h 676"/>
                <a:gd name="T2" fmla="*/ -926 w 1556"/>
                <a:gd name="T3" fmla="*/ -808 h 676"/>
                <a:gd name="T4" fmla="*/ -926 w 1556"/>
                <a:gd name="T5" fmla="*/ -808 h 676"/>
                <a:gd name="T6" fmla="*/ -926 w 1556"/>
                <a:gd name="T7" fmla="*/ -808 h 676"/>
                <a:gd name="T8" fmla="*/ -926 w 1556"/>
                <a:gd name="T9" fmla="*/ -808 h 676"/>
                <a:gd name="T10" fmla="*/ -926 w 1556"/>
                <a:gd name="T11" fmla="*/ -808 h 676"/>
                <a:gd name="T12" fmla="*/ -926 w 1556"/>
                <a:gd name="T13" fmla="*/ -808 h 676"/>
                <a:gd name="T14" fmla="*/ -926 w 1556"/>
                <a:gd name="T15" fmla="*/ -808 h 676"/>
                <a:gd name="T16" fmla="*/ -926 w 1556"/>
                <a:gd name="T17" fmla="*/ -808 h 676"/>
                <a:gd name="T18" fmla="*/ -926 w 1556"/>
                <a:gd name="T19" fmla="*/ 0 h 676"/>
                <a:gd name="T20" fmla="*/ -926 w 1556"/>
                <a:gd name="T21" fmla="*/ -808 h 676"/>
                <a:gd name="T22" fmla="*/ -926 w 1556"/>
                <a:gd name="T23" fmla="*/ -808 h 676"/>
                <a:gd name="T24" fmla="*/ -926 w 1556"/>
                <a:gd name="T25" fmla="*/ -808 h 676"/>
                <a:gd name="T26" fmla="*/ -926 w 1556"/>
                <a:gd name="T27" fmla="*/ -808 h 676"/>
                <a:gd name="T28" fmla="*/ -926 w 1556"/>
                <a:gd name="T29" fmla="*/ -808 h 676"/>
                <a:gd name="T30" fmla="*/ -926 w 1556"/>
                <a:gd name="T31" fmla="*/ -808 h 676"/>
                <a:gd name="T32" fmla="*/ -926 w 1556"/>
                <a:gd name="T33" fmla="*/ -808 h 676"/>
                <a:gd name="T34" fmla="*/ -926 w 1556"/>
                <a:gd name="T35" fmla="*/ -808 h 676"/>
                <a:gd name="T36" fmla="*/ -926 w 1556"/>
                <a:gd name="T37" fmla="*/ -808 h 676"/>
                <a:gd name="T38" fmla="*/ -926 w 1556"/>
                <a:gd name="T39" fmla="*/ -808 h 676"/>
                <a:gd name="T40" fmla="*/ -926 w 1556"/>
                <a:gd name="T41" fmla="*/ -808 h 676"/>
                <a:gd name="T42" fmla="*/ -926 w 1556"/>
                <a:gd name="T43" fmla="*/ -808 h 676"/>
                <a:gd name="T44" fmla="*/ -926 w 1556"/>
                <a:gd name="T45" fmla="*/ -808 h 676"/>
                <a:gd name="T46" fmla="*/ -926 w 1556"/>
                <a:gd name="T47" fmla="*/ -808 h 676"/>
                <a:gd name="T48" fmla="*/ -926 w 1556"/>
                <a:gd name="T49" fmla="*/ -808 h 676"/>
                <a:gd name="T50" fmla="*/ -926 w 1556"/>
                <a:gd name="T51" fmla="*/ -808 h 676"/>
                <a:gd name="T52" fmla="*/ -926 w 1556"/>
                <a:gd name="T53" fmla="*/ -808 h 676"/>
                <a:gd name="T54" fmla="*/ -926 w 1556"/>
                <a:gd name="T55" fmla="*/ -808 h 676"/>
                <a:gd name="T56" fmla="*/ -926 w 1556"/>
                <a:gd name="T57" fmla="*/ -808 h 676"/>
                <a:gd name="T58" fmla="*/ -926 w 1556"/>
                <a:gd name="T59" fmla="*/ -808 h 676"/>
                <a:gd name="T60" fmla="*/ -926 w 1556"/>
                <a:gd name="T61" fmla="*/ -808 h 676"/>
                <a:gd name="T62" fmla="*/ 0 w 1556"/>
                <a:gd name="T63" fmla="*/ -808 h 676"/>
                <a:gd name="T64" fmla="*/ 0 w 1556"/>
                <a:gd name="T65" fmla="*/ -808 h 676"/>
                <a:gd name="T66" fmla="*/ -926 w 1556"/>
                <a:gd name="T67" fmla="*/ -808 h 676"/>
                <a:gd name="T68" fmla="*/ -926 w 1556"/>
                <a:gd name="T69" fmla="*/ -808 h 676"/>
                <a:gd name="T70" fmla="*/ -926 w 1556"/>
                <a:gd name="T71" fmla="*/ -808 h 676"/>
                <a:gd name="T72" fmla="*/ -926 w 1556"/>
                <a:gd name="T73" fmla="*/ -808 h 676"/>
                <a:gd name="T74" fmla="*/ -926 w 1556"/>
                <a:gd name="T75" fmla="*/ -808 h 676"/>
                <a:gd name="T76" fmla="*/ -926 w 1556"/>
                <a:gd name="T77" fmla="*/ -808 h 676"/>
                <a:gd name="T78" fmla="*/ -926 w 1556"/>
                <a:gd name="T79" fmla="*/ -808 h 676"/>
                <a:gd name="T80" fmla="*/ -926 w 1556"/>
                <a:gd name="T81" fmla="*/ -808 h 676"/>
                <a:gd name="T82" fmla="*/ -926 w 1556"/>
                <a:gd name="T83" fmla="*/ -808 h 6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56"/>
                <a:gd name="T127" fmla="*/ 0 h 676"/>
                <a:gd name="T128" fmla="*/ 1556 w 1556"/>
                <a:gd name="T129" fmla="*/ 676 h 6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56" h="676">
                  <a:moveTo>
                    <a:pt x="1556" y="596"/>
                  </a:moveTo>
                  <a:lnTo>
                    <a:pt x="1504" y="260"/>
                  </a:lnTo>
                  <a:lnTo>
                    <a:pt x="1502" y="242"/>
                  </a:lnTo>
                  <a:lnTo>
                    <a:pt x="1496" y="224"/>
                  </a:lnTo>
                  <a:lnTo>
                    <a:pt x="1490" y="208"/>
                  </a:lnTo>
                  <a:lnTo>
                    <a:pt x="1482" y="192"/>
                  </a:lnTo>
                  <a:lnTo>
                    <a:pt x="1472" y="176"/>
                  </a:lnTo>
                  <a:lnTo>
                    <a:pt x="1462" y="162"/>
                  </a:lnTo>
                  <a:lnTo>
                    <a:pt x="1450" y="148"/>
                  </a:lnTo>
                  <a:lnTo>
                    <a:pt x="1436" y="134"/>
                  </a:lnTo>
                  <a:lnTo>
                    <a:pt x="1422" y="122"/>
                  </a:lnTo>
                  <a:lnTo>
                    <a:pt x="1408" y="112"/>
                  </a:lnTo>
                  <a:lnTo>
                    <a:pt x="1390" y="100"/>
                  </a:lnTo>
                  <a:lnTo>
                    <a:pt x="1374" y="92"/>
                  </a:lnTo>
                  <a:lnTo>
                    <a:pt x="1356" y="84"/>
                  </a:lnTo>
                  <a:lnTo>
                    <a:pt x="1338" y="76"/>
                  </a:lnTo>
                  <a:lnTo>
                    <a:pt x="1318" y="70"/>
                  </a:lnTo>
                  <a:lnTo>
                    <a:pt x="1298" y="64"/>
                  </a:lnTo>
                  <a:lnTo>
                    <a:pt x="1058" y="0"/>
                  </a:lnTo>
                  <a:lnTo>
                    <a:pt x="856" y="372"/>
                  </a:lnTo>
                  <a:lnTo>
                    <a:pt x="834" y="210"/>
                  </a:lnTo>
                  <a:lnTo>
                    <a:pt x="840" y="200"/>
                  </a:lnTo>
                  <a:lnTo>
                    <a:pt x="842" y="196"/>
                  </a:lnTo>
                  <a:lnTo>
                    <a:pt x="844" y="190"/>
                  </a:lnTo>
                  <a:lnTo>
                    <a:pt x="850" y="116"/>
                  </a:lnTo>
                  <a:lnTo>
                    <a:pt x="850" y="106"/>
                  </a:lnTo>
                  <a:lnTo>
                    <a:pt x="844" y="96"/>
                  </a:lnTo>
                  <a:lnTo>
                    <a:pt x="836" y="92"/>
                  </a:lnTo>
                  <a:lnTo>
                    <a:pt x="826" y="90"/>
                  </a:lnTo>
                  <a:lnTo>
                    <a:pt x="730" y="90"/>
                  </a:lnTo>
                  <a:lnTo>
                    <a:pt x="720" y="92"/>
                  </a:lnTo>
                  <a:lnTo>
                    <a:pt x="712" y="96"/>
                  </a:lnTo>
                  <a:lnTo>
                    <a:pt x="706" y="106"/>
                  </a:lnTo>
                  <a:lnTo>
                    <a:pt x="706" y="116"/>
                  </a:lnTo>
                  <a:lnTo>
                    <a:pt x="712" y="190"/>
                  </a:lnTo>
                  <a:lnTo>
                    <a:pt x="714" y="196"/>
                  </a:lnTo>
                  <a:lnTo>
                    <a:pt x="716" y="200"/>
                  </a:lnTo>
                  <a:lnTo>
                    <a:pt x="722" y="210"/>
                  </a:lnTo>
                  <a:lnTo>
                    <a:pt x="700" y="372"/>
                  </a:lnTo>
                  <a:lnTo>
                    <a:pt x="498" y="0"/>
                  </a:lnTo>
                  <a:lnTo>
                    <a:pt x="258" y="64"/>
                  </a:lnTo>
                  <a:lnTo>
                    <a:pt x="238" y="70"/>
                  </a:lnTo>
                  <a:lnTo>
                    <a:pt x="218" y="76"/>
                  </a:lnTo>
                  <a:lnTo>
                    <a:pt x="200" y="84"/>
                  </a:lnTo>
                  <a:lnTo>
                    <a:pt x="182" y="92"/>
                  </a:lnTo>
                  <a:lnTo>
                    <a:pt x="166" y="100"/>
                  </a:lnTo>
                  <a:lnTo>
                    <a:pt x="148" y="112"/>
                  </a:lnTo>
                  <a:lnTo>
                    <a:pt x="134" y="122"/>
                  </a:lnTo>
                  <a:lnTo>
                    <a:pt x="120" y="134"/>
                  </a:lnTo>
                  <a:lnTo>
                    <a:pt x="106" y="148"/>
                  </a:lnTo>
                  <a:lnTo>
                    <a:pt x="94" y="162"/>
                  </a:lnTo>
                  <a:lnTo>
                    <a:pt x="84" y="176"/>
                  </a:lnTo>
                  <a:lnTo>
                    <a:pt x="74" y="192"/>
                  </a:lnTo>
                  <a:lnTo>
                    <a:pt x="66" y="208"/>
                  </a:lnTo>
                  <a:lnTo>
                    <a:pt x="60" y="224"/>
                  </a:lnTo>
                  <a:lnTo>
                    <a:pt x="54" y="242"/>
                  </a:lnTo>
                  <a:lnTo>
                    <a:pt x="52" y="260"/>
                  </a:lnTo>
                  <a:lnTo>
                    <a:pt x="0" y="596"/>
                  </a:lnTo>
                  <a:lnTo>
                    <a:pt x="0" y="612"/>
                  </a:lnTo>
                  <a:lnTo>
                    <a:pt x="2" y="626"/>
                  </a:lnTo>
                  <a:lnTo>
                    <a:pt x="8" y="640"/>
                  </a:lnTo>
                  <a:lnTo>
                    <a:pt x="16" y="652"/>
                  </a:lnTo>
                  <a:lnTo>
                    <a:pt x="28" y="662"/>
                  </a:lnTo>
                  <a:lnTo>
                    <a:pt x="40" y="670"/>
                  </a:lnTo>
                  <a:lnTo>
                    <a:pt x="54" y="676"/>
                  </a:lnTo>
                  <a:lnTo>
                    <a:pt x="72" y="676"/>
                  </a:lnTo>
                  <a:lnTo>
                    <a:pt x="778" y="676"/>
                  </a:lnTo>
                  <a:lnTo>
                    <a:pt x="1484" y="676"/>
                  </a:lnTo>
                  <a:lnTo>
                    <a:pt x="1502" y="676"/>
                  </a:lnTo>
                  <a:lnTo>
                    <a:pt x="1516" y="670"/>
                  </a:lnTo>
                  <a:lnTo>
                    <a:pt x="1528" y="662"/>
                  </a:lnTo>
                  <a:lnTo>
                    <a:pt x="1540" y="652"/>
                  </a:lnTo>
                  <a:lnTo>
                    <a:pt x="1548" y="640"/>
                  </a:lnTo>
                  <a:lnTo>
                    <a:pt x="1554" y="626"/>
                  </a:lnTo>
                  <a:lnTo>
                    <a:pt x="1556" y="612"/>
                  </a:lnTo>
                  <a:lnTo>
                    <a:pt x="1556" y="59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D0BEC936-17C4-9A9F-FED9-D5F1E4F38EEC}"/>
              </a:ext>
            </a:extLst>
          </p:cNvPr>
          <p:cNvGrpSpPr/>
          <p:nvPr/>
        </p:nvGrpSpPr>
        <p:grpSpPr>
          <a:xfrm>
            <a:off x="337343" y="2831619"/>
            <a:ext cx="8486775" cy="500062"/>
            <a:chOff x="319088" y="1090613"/>
            <a:chExt cx="8486775" cy="500062"/>
          </a:xfrm>
        </p:grpSpPr>
        <p:grpSp>
          <p:nvGrpSpPr>
            <p:cNvPr id="43" name="그룹 4">
              <a:extLst>
                <a:ext uri="{FF2B5EF4-FFF2-40B4-BE49-F238E27FC236}">
                  <a16:creationId xmlns:a16="http://schemas.microsoft.com/office/drawing/2014/main" id="{46D735FD-4119-9506-D961-266E6F953B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088" y="1090613"/>
              <a:ext cx="8486775" cy="500062"/>
              <a:chOff x="319087" y="2078772"/>
              <a:chExt cx="7722621" cy="500063"/>
            </a:xfrm>
          </p:grpSpPr>
          <p:sp>
            <p:nvSpPr>
              <p:cNvPr id="47" name="AutoShape 5">
                <a:extLst>
                  <a:ext uri="{FF2B5EF4-FFF2-40B4-BE49-F238E27FC236}">
                    <a16:creationId xmlns:a16="http://schemas.microsoft.com/office/drawing/2014/main" id="{7D23D0E3-1D8F-DFFE-A222-4E74836766E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9087" y="2078772"/>
                <a:ext cx="7559784" cy="500063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EEEEEE"/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endParaRPr kumimoji="0" lang="ko-KR" altLang="en-US" sz="2000">
                  <a:solidFill>
                    <a:srgbClr val="000099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 Box 9">
                <a:extLst>
                  <a:ext uri="{FF2B5EF4-FFF2-40B4-BE49-F238E27FC236}">
                    <a16:creationId xmlns:a16="http://schemas.microsoft.com/office/drawing/2014/main" id="{CE24313E-2FA1-2468-607B-318CF6878249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66773" y="2092969"/>
                <a:ext cx="7174935" cy="430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각종 안전보건 </a:t>
                </a:r>
                <a:r>
                  <a:rPr kumimoji="0" lang="ko-KR" altLang="en-US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교육 전 </a:t>
                </a:r>
                <a:r>
                  <a:rPr kumimoji="0" lang="ko-KR" altLang="en-US" sz="2200" dirty="0" err="1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대진단</a:t>
                </a:r>
                <a:r>
                  <a:rPr kumimoji="0" lang="ko-KR" altLang="en-US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dirty="0" smtClean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참여</a:t>
                </a:r>
                <a:r>
                  <a:rPr kumimoji="0" lang="ko-KR" altLang="en-US" sz="2200" dirty="0" smtClean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하고 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강의 시작 협조 </a:t>
                </a:r>
                <a:r>
                  <a:rPr kumimoji="0" lang="ko-KR" altLang="en-US" sz="22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endParaRPr kumimoji="0" lang="ko-KR" altLang="en-US" sz="2200" spc="-100" dirty="0">
                  <a:solidFill>
                    <a:srgbClr val="0000FF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4" name="Oval 67">
              <a:extLst>
                <a:ext uri="{FF2B5EF4-FFF2-40B4-BE49-F238E27FC236}">
                  <a16:creationId xmlns:a16="http://schemas.microsoft.com/office/drawing/2014/main" id="{770C1393-2389-7482-675A-12F4D9660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869" y="1153147"/>
              <a:ext cx="480457" cy="381136"/>
            </a:xfrm>
            <a:prstGeom prst="ellipse">
              <a:avLst/>
            </a:prstGeom>
            <a:solidFill>
              <a:srgbClr val="3057B9"/>
            </a:solidFill>
            <a:ln w="12700">
              <a:noFill/>
              <a:round/>
            </a:ln>
            <a:scene3d>
              <a:camera prst="orthographicFront"/>
              <a:lightRig rig="soft" dir="t"/>
            </a:scene3d>
            <a:sp3d prstMaterial="plastic">
              <a:bevelT w="127000" h="127000"/>
            </a:sp3d>
          </p:spPr>
          <p:txBody>
            <a:bodyPr wrap="none" anchor="ctr"/>
            <a:lstStyle/>
            <a:p>
              <a:pPr latinLnBrk="1">
                <a:defRPr/>
              </a:pPr>
              <a:endParaRPr lang="ko-KR" altLang="en-US">
                <a:solidFill>
                  <a:schemeClr val="accent6">
                    <a:lumMod val="60000"/>
                    <a:lumOff val="40000"/>
                  </a:schemeClr>
                </a:solidFill>
                <a:latin typeface="굴림"/>
                <a:ea typeface="돋움체"/>
                <a:cs typeface="Arial"/>
              </a:endParaRPr>
            </a:p>
          </p:txBody>
        </p:sp>
        <p:sp>
          <p:nvSpPr>
            <p:cNvPr id="45" name="자유형 56">
              <a:extLst>
                <a:ext uri="{FF2B5EF4-FFF2-40B4-BE49-F238E27FC236}">
                  <a16:creationId xmlns:a16="http://schemas.microsoft.com/office/drawing/2014/main" id="{F046E610-8601-00AC-E655-DD80327F7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464" y="1195612"/>
              <a:ext cx="171316" cy="161504"/>
            </a:xfrm>
            <a:custGeom>
              <a:avLst/>
              <a:gdLst>
                <a:gd name="T0" fmla="*/ -923 w 856"/>
                <a:gd name="T1" fmla="*/ -803 h 980"/>
                <a:gd name="T2" fmla="*/ -923 w 856"/>
                <a:gd name="T3" fmla="*/ -803 h 980"/>
                <a:gd name="T4" fmla="*/ -923 w 856"/>
                <a:gd name="T5" fmla="*/ -803 h 980"/>
                <a:gd name="T6" fmla="*/ -923 w 856"/>
                <a:gd name="T7" fmla="*/ -803 h 980"/>
                <a:gd name="T8" fmla="*/ -923 w 856"/>
                <a:gd name="T9" fmla="*/ -803 h 980"/>
                <a:gd name="T10" fmla="*/ -923 w 856"/>
                <a:gd name="T11" fmla="*/ -803 h 980"/>
                <a:gd name="T12" fmla="*/ -923 w 856"/>
                <a:gd name="T13" fmla="*/ -803 h 980"/>
                <a:gd name="T14" fmla="*/ -923 w 856"/>
                <a:gd name="T15" fmla="*/ -803 h 980"/>
                <a:gd name="T16" fmla="*/ -923 w 856"/>
                <a:gd name="T17" fmla="*/ -803 h 980"/>
                <a:gd name="T18" fmla="*/ -923 w 856"/>
                <a:gd name="T19" fmla="*/ -803 h 980"/>
                <a:gd name="T20" fmla="*/ -923 w 856"/>
                <a:gd name="T21" fmla="*/ -803 h 980"/>
                <a:gd name="T22" fmla="*/ -923 w 856"/>
                <a:gd name="T23" fmla="*/ -803 h 980"/>
                <a:gd name="T24" fmla="*/ -923 w 856"/>
                <a:gd name="T25" fmla="*/ -803 h 980"/>
                <a:gd name="T26" fmla="*/ -923 w 856"/>
                <a:gd name="T27" fmla="*/ -803 h 980"/>
                <a:gd name="T28" fmla="*/ -923 w 856"/>
                <a:gd name="T29" fmla="*/ -803 h 980"/>
                <a:gd name="T30" fmla="*/ -923 w 856"/>
                <a:gd name="T31" fmla="*/ -803 h 980"/>
                <a:gd name="T32" fmla="*/ -923 w 856"/>
                <a:gd name="T33" fmla="*/ -803 h 980"/>
                <a:gd name="T34" fmla="*/ -923 w 856"/>
                <a:gd name="T35" fmla="*/ -803 h 980"/>
                <a:gd name="T36" fmla="*/ -923 w 856"/>
                <a:gd name="T37" fmla="*/ -803 h 980"/>
                <a:gd name="T38" fmla="*/ -923 w 856"/>
                <a:gd name="T39" fmla="*/ -803 h 980"/>
                <a:gd name="T40" fmla="*/ -923 w 856"/>
                <a:gd name="T41" fmla="*/ -803 h 980"/>
                <a:gd name="T42" fmla="*/ -923 w 856"/>
                <a:gd name="T43" fmla="*/ -803 h 980"/>
                <a:gd name="T44" fmla="*/ -923 w 856"/>
                <a:gd name="T45" fmla="*/ -803 h 980"/>
                <a:gd name="T46" fmla="*/ -923 w 856"/>
                <a:gd name="T47" fmla="*/ -803 h 980"/>
                <a:gd name="T48" fmla="*/ -923 w 856"/>
                <a:gd name="T49" fmla="*/ 0 h 980"/>
                <a:gd name="T50" fmla="*/ -923 w 856"/>
                <a:gd name="T51" fmla="*/ -803 h 980"/>
                <a:gd name="T52" fmla="*/ -923 w 856"/>
                <a:gd name="T53" fmla="*/ -803 h 980"/>
                <a:gd name="T54" fmla="*/ -923 w 856"/>
                <a:gd name="T55" fmla="*/ -803 h 980"/>
                <a:gd name="T56" fmla="*/ -923 w 856"/>
                <a:gd name="T57" fmla="*/ -803 h 980"/>
                <a:gd name="T58" fmla="*/ -923 w 856"/>
                <a:gd name="T59" fmla="*/ -803 h 980"/>
                <a:gd name="T60" fmla="*/ -923 w 856"/>
                <a:gd name="T61" fmla="*/ -803 h 980"/>
                <a:gd name="T62" fmla="*/ -923 w 856"/>
                <a:gd name="T63" fmla="*/ -803 h 980"/>
                <a:gd name="T64" fmla="*/ 0 w 856"/>
                <a:gd name="T65" fmla="*/ -803 h 980"/>
                <a:gd name="T66" fmla="*/ -923 w 856"/>
                <a:gd name="T67" fmla="*/ -803 h 980"/>
                <a:gd name="T68" fmla="*/ -923 w 856"/>
                <a:gd name="T69" fmla="*/ -803 h 980"/>
                <a:gd name="T70" fmla="*/ -923 w 856"/>
                <a:gd name="T71" fmla="*/ -803 h 980"/>
                <a:gd name="T72" fmla="*/ -923 w 856"/>
                <a:gd name="T73" fmla="*/ -803 h 980"/>
                <a:gd name="T74" fmla="*/ -923 w 856"/>
                <a:gd name="T75" fmla="*/ -803 h 980"/>
                <a:gd name="T76" fmla="*/ -923 w 856"/>
                <a:gd name="T77" fmla="*/ -803 h 980"/>
                <a:gd name="T78" fmla="*/ -923 w 856"/>
                <a:gd name="T79" fmla="*/ -803 h 980"/>
                <a:gd name="T80" fmla="*/ -923 w 856"/>
                <a:gd name="T81" fmla="*/ -803 h 980"/>
                <a:gd name="T82" fmla="*/ -923 w 856"/>
                <a:gd name="T83" fmla="*/ -803 h 980"/>
                <a:gd name="T84" fmla="*/ -923 w 856"/>
                <a:gd name="T85" fmla="*/ -803 h 980"/>
                <a:gd name="T86" fmla="*/ -923 w 856"/>
                <a:gd name="T87" fmla="*/ -803 h 980"/>
                <a:gd name="T88" fmla="*/ -923 w 856"/>
                <a:gd name="T89" fmla="*/ -803 h 980"/>
                <a:gd name="T90" fmla="*/ -923 w 856"/>
                <a:gd name="T91" fmla="*/ -803 h 980"/>
                <a:gd name="T92" fmla="*/ -923 w 856"/>
                <a:gd name="T93" fmla="*/ -803 h 980"/>
                <a:gd name="T94" fmla="*/ -923 w 856"/>
                <a:gd name="T95" fmla="*/ -803 h 980"/>
                <a:gd name="T96" fmla="*/ -923 w 856"/>
                <a:gd name="T97" fmla="*/ -803 h 980"/>
                <a:gd name="T98" fmla="*/ -923 w 856"/>
                <a:gd name="T99" fmla="*/ -803 h 980"/>
                <a:gd name="T100" fmla="*/ -923 w 856"/>
                <a:gd name="T101" fmla="*/ -803 h 980"/>
                <a:gd name="T102" fmla="*/ -923 w 856"/>
                <a:gd name="T103" fmla="*/ -803 h 9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56"/>
                <a:gd name="T157" fmla="*/ 0 h 980"/>
                <a:gd name="T158" fmla="*/ 856 w 856"/>
                <a:gd name="T159" fmla="*/ 980 h 98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56" h="980">
                  <a:moveTo>
                    <a:pt x="40" y="556"/>
                  </a:moveTo>
                  <a:lnTo>
                    <a:pt x="40" y="556"/>
                  </a:lnTo>
                  <a:lnTo>
                    <a:pt x="44" y="588"/>
                  </a:lnTo>
                  <a:lnTo>
                    <a:pt x="52" y="618"/>
                  </a:lnTo>
                  <a:lnTo>
                    <a:pt x="56" y="632"/>
                  </a:lnTo>
                  <a:lnTo>
                    <a:pt x="62" y="646"/>
                  </a:lnTo>
                  <a:lnTo>
                    <a:pt x="70" y="658"/>
                  </a:lnTo>
                  <a:lnTo>
                    <a:pt x="78" y="668"/>
                  </a:lnTo>
                  <a:lnTo>
                    <a:pt x="88" y="702"/>
                  </a:lnTo>
                  <a:lnTo>
                    <a:pt x="98" y="734"/>
                  </a:lnTo>
                  <a:lnTo>
                    <a:pt x="112" y="764"/>
                  </a:lnTo>
                  <a:lnTo>
                    <a:pt x="128" y="794"/>
                  </a:lnTo>
                  <a:lnTo>
                    <a:pt x="146" y="822"/>
                  </a:lnTo>
                  <a:lnTo>
                    <a:pt x="164" y="848"/>
                  </a:lnTo>
                  <a:lnTo>
                    <a:pt x="186" y="872"/>
                  </a:lnTo>
                  <a:lnTo>
                    <a:pt x="208" y="892"/>
                  </a:lnTo>
                  <a:lnTo>
                    <a:pt x="230" y="912"/>
                  </a:lnTo>
                  <a:lnTo>
                    <a:pt x="254" y="930"/>
                  </a:lnTo>
                  <a:lnTo>
                    <a:pt x="280" y="944"/>
                  </a:lnTo>
                  <a:lnTo>
                    <a:pt x="308" y="958"/>
                  </a:lnTo>
                  <a:lnTo>
                    <a:pt x="334" y="966"/>
                  </a:lnTo>
                  <a:lnTo>
                    <a:pt x="364" y="974"/>
                  </a:lnTo>
                  <a:lnTo>
                    <a:pt x="392" y="978"/>
                  </a:lnTo>
                  <a:lnTo>
                    <a:pt x="422" y="980"/>
                  </a:lnTo>
                  <a:lnTo>
                    <a:pt x="452" y="978"/>
                  </a:lnTo>
                  <a:lnTo>
                    <a:pt x="482" y="974"/>
                  </a:lnTo>
                  <a:lnTo>
                    <a:pt x="512" y="966"/>
                  </a:lnTo>
                  <a:lnTo>
                    <a:pt x="542" y="954"/>
                  </a:lnTo>
                  <a:lnTo>
                    <a:pt x="570" y="940"/>
                  </a:lnTo>
                  <a:lnTo>
                    <a:pt x="598" y="924"/>
                  </a:lnTo>
                  <a:lnTo>
                    <a:pt x="624" y="904"/>
                  </a:lnTo>
                  <a:lnTo>
                    <a:pt x="648" y="882"/>
                  </a:lnTo>
                  <a:lnTo>
                    <a:pt x="668" y="862"/>
                  </a:lnTo>
                  <a:lnTo>
                    <a:pt x="686" y="840"/>
                  </a:lnTo>
                  <a:lnTo>
                    <a:pt x="702" y="816"/>
                  </a:lnTo>
                  <a:lnTo>
                    <a:pt x="718" y="790"/>
                  </a:lnTo>
                  <a:lnTo>
                    <a:pt x="732" y="764"/>
                  </a:lnTo>
                  <a:lnTo>
                    <a:pt x="744" y="736"/>
                  </a:lnTo>
                  <a:lnTo>
                    <a:pt x="754" y="708"/>
                  </a:lnTo>
                  <a:lnTo>
                    <a:pt x="764" y="680"/>
                  </a:lnTo>
                  <a:lnTo>
                    <a:pt x="774" y="672"/>
                  </a:lnTo>
                  <a:lnTo>
                    <a:pt x="784" y="660"/>
                  </a:lnTo>
                  <a:lnTo>
                    <a:pt x="794" y="646"/>
                  </a:lnTo>
                  <a:lnTo>
                    <a:pt x="802" y="624"/>
                  </a:lnTo>
                  <a:lnTo>
                    <a:pt x="808" y="610"/>
                  </a:lnTo>
                  <a:lnTo>
                    <a:pt x="810" y="592"/>
                  </a:lnTo>
                  <a:lnTo>
                    <a:pt x="814" y="558"/>
                  </a:lnTo>
                  <a:lnTo>
                    <a:pt x="816" y="558"/>
                  </a:lnTo>
                  <a:lnTo>
                    <a:pt x="824" y="556"/>
                  </a:lnTo>
                  <a:lnTo>
                    <a:pt x="832" y="554"/>
                  </a:lnTo>
                  <a:lnTo>
                    <a:pt x="838" y="550"/>
                  </a:lnTo>
                  <a:lnTo>
                    <a:pt x="844" y="544"/>
                  </a:lnTo>
                  <a:lnTo>
                    <a:pt x="850" y="538"/>
                  </a:lnTo>
                  <a:lnTo>
                    <a:pt x="854" y="532"/>
                  </a:lnTo>
                  <a:lnTo>
                    <a:pt x="856" y="524"/>
                  </a:lnTo>
                  <a:lnTo>
                    <a:pt x="856" y="514"/>
                  </a:lnTo>
                  <a:lnTo>
                    <a:pt x="856" y="488"/>
                  </a:lnTo>
                  <a:lnTo>
                    <a:pt x="852" y="464"/>
                  </a:lnTo>
                  <a:lnTo>
                    <a:pt x="848" y="442"/>
                  </a:lnTo>
                  <a:lnTo>
                    <a:pt x="842" y="420"/>
                  </a:lnTo>
                  <a:lnTo>
                    <a:pt x="834" y="398"/>
                  </a:lnTo>
                  <a:lnTo>
                    <a:pt x="822" y="382"/>
                  </a:lnTo>
                  <a:lnTo>
                    <a:pt x="812" y="370"/>
                  </a:lnTo>
                  <a:lnTo>
                    <a:pt x="800" y="364"/>
                  </a:lnTo>
                  <a:lnTo>
                    <a:pt x="790" y="330"/>
                  </a:lnTo>
                  <a:lnTo>
                    <a:pt x="778" y="296"/>
                  </a:lnTo>
                  <a:lnTo>
                    <a:pt x="764" y="264"/>
                  </a:lnTo>
                  <a:lnTo>
                    <a:pt x="748" y="234"/>
                  </a:lnTo>
                  <a:lnTo>
                    <a:pt x="732" y="204"/>
                  </a:lnTo>
                  <a:lnTo>
                    <a:pt x="714" y="176"/>
                  </a:lnTo>
                  <a:lnTo>
                    <a:pt x="692" y="150"/>
                  </a:lnTo>
                  <a:lnTo>
                    <a:pt x="670" y="126"/>
                  </a:lnTo>
                  <a:lnTo>
                    <a:pt x="652" y="106"/>
                  </a:lnTo>
                  <a:lnTo>
                    <a:pt x="644" y="100"/>
                  </a:lnTo>
                  <a:lnTo>
                    <a:pt x="630" y="90"/>
                  </a:lnTo>
                  <a:lnTo>
                    <a:pt x="534" y="386"/>
                  </a:lnTo>
                  <a:lnTo>
                    <a:pt x="584" y="62"/>
                  </a:lnTo>
                  <a:lnTo>
                    <a:pt x="584" y="54"/>
                  </a:lnTo>
                  <a:lnTo>
                    <a:pt x="580" y="46"/>
                  </a:lnTo>
                  <a:lnTo>
                    <a:pt x="576" y="38"/>
                  </a:lnTo>
                  <a:lnTo>
                    <a:pt x="570" y="34"/>
                  </a:lnTo>
                  <a:lnTo>
                    <a:pt x="534" y="20"/>
                  </a:lnTo>
                  <a:lnTo>
                    <a:pt x="496" y="8"/>
                  </a:lnTo>
                  <a:lnTo>
                    <a:pt x="460" y="2"/>
                  </a:lnTo>
                  <a:lnTo>
                    <a:pt x="422" y="0"/>
                  </a:lnTo>
                  <a:lnTo>
                    <a:pt x="400" y="0"/>
                  </a:lnTo>
                  <a:lnTo>
                    <a:pt x="380" y="2"/>
                  </a:lnTo>
                  <a:lnTo>
                    <a:pt x="358" y="6"/>
                  </a:lnTo>
                  <a:lnTo>
                    <a:pt x="338" y="10"/>
                  </a:lnTo>
                  <a:lnTo>
                    <a:pt x="316" y="16"/>
                  </a:lnTo>
                  <a:lnTo>
                    <a:pt x="296" y="24"/>
                  </a:lnTo>
                  <a:lnTo>
                    <a:pt x="276" y="32"/>
                  </a:lnTo>
                  <a:lnTo>
                    <a:pt x="256" y="42"/>
                  </a:lnTo>
                  <a:lnTo>
                    <a:pt x="250" y="48"/>
                  </a:lnTo>
                  <a:lnTo>
                    <a:pt x="246" y="54"/>
                  </a:lnTo>
                  <a:lnTo>
                    <a:pt x="244" y="62"/>
                  </a:lnTo>
                  <a:lnTo>
                    <a:pt x="244" y="70"/>
                  </a:lnTo>
                  <a:lnTo>
                    <a:pt x="292" y="386"/>
                  </a:lnTo>
                  <a:lnTo>
                    <a:pt x="194" y="106"/>
                  </a:lnTo>
                  <a:lnTo>
                    <a:pt x="164" y="130"/>
                  </a:lnTo>
                  <a:lnTo>
                    <a:pt x="138" y="156"/>
                  </a:lnTo>
                  <a:lnTo>
                    <a:pt x="116" y="186"/>
                  </a:lnTo>
                  <a:lnTo>
                    <a:pt x="96" y="216"/>
                  </a:lnTo>
                  <a:lnTo>
                    <a:pt x="80" y="252"/>
                  </a:lnTo>
                  <a:lnTo>
                    <a:pt x="64" y="290"/>
                  </a:lnTo>
                  <a:lnTo>
                    <a:pt x="52" y="330"/>
                  </a:lnTo>
                  <a:lnTo>
                    <a:pt x="40" y="374"/>
                  </a:lnTo>
                  <a:lnTo>
                    <a:pt x="30" y="386"/>
                  </a:lnTo>
                  <a:lnTo>
                    <a:pt x="22" y="398"/>
                  </a:lnTo>
                  <a:lnTo>
                    <a:pt x="16" y="412"/>
                  </a:lnTo>
                  <a:lnTo>
                    <a:pt x="12" y="424"/>
                  </a:lnTo>
                  <a:lnTo>
                    <a:pt x="6" y="444"/>
                  </a:lnTo>
                  <a:lnTo>
                    <a:pt x="2" y="466"/>
                  </a:lnTo>
                  <a:lnTo>
                    <a:pt x="0" y="490"/>
                  </a:lnTo>
                  <a:lnTo>
                    <a:pt x="0" y="514"/>
                  </a:lnTo>
                  <a:lnTo>
                    <a:pt x="0" y="524"/>
                  </a:lnTo>
                  <a:lnTo>
                    <a:pt x="2" y="532"/>
                  </a:lnTo>
                  <a:lnTo>
                    <a:pt x="6" y="538"/>
                  </a:lnTo>
                  <a:lnTo>
                    <a:pt x="12" y="544"/>
                  </a:lnTo>
                  <a:lnTo>
                    <a:pt x="18" y="550"/>
                  </a:lnTo>
                  <a:lnTo>
                    <a:pt x="24" y="554"/>
                  </a:lnTo>
                  <a:lnTo>
                    <a:pt x="32" y="556"/>
                  </a:lnTo>
                  <a:lnTo>
                    <a:pt x="40" y="556"/>
                  </a:lnTo>
                  <a:close/>
                  <a:moveTo>
                    <a:pt x="174" y="556"/>
                  </a:moveTo>
                  <a:lnTo>
                    <a:pt x="180" y="570"/>
                  </a:lnTo>
                  <a:lnTo>
                    <a:pt x="186" y="576"/>
                  </a:lnTo>
                  <a:lnTo>
                    <a:pt x="194" y="582"/>
                  </a:lnTo>
                  <a:lnTo>
                    <a:pt x="202" y="586"/>
                  </a:lnTo>
                  <a:lnTo>
                    <a:pt x="212" y="588"/>
                  </a:lnTo>
                  <a:lnTo>
                    <a:pt x="640" y="588"/>
                  </a:lnTo>
                  <a:lnTo>
                    <a:pt x="650" y="586"/>
                  </a:lnTo>
                  <a:lnTo>
                    <a:pt x="658" y="582"/>
                  </a:lnTo>
                  <a:lnTo>
                    <a:pt x="666" y="576"/>
                  </a:lnTo>
                  <a:lnTo>
                    <a:pt x="672" y="570"/>
                  </a:lnTo>
                  <a:lnTo>
                    <a:pt x="680" y="558"/>
                  </a:lnTo>
                  <a:lnTo>
                    <a:pt x="768" y="558"/>
                  </a:lnTo>
                  <a:lnTo>
                    <a:pt x="764" y="588"/>
                  </a:lnTo>
                  <a:lnTo>
                    <a:pt x="756" y="612"/>
                  </a:lnTo>
                  <a:lnTo>
                    <a:pt x="752" y="622"/>
                  </a:lnTo>
                  <a:lnTo>
                    <a:pt x="746" y="628"/>
                  </a:lnTo>
                  <a:lnTo>
                    <a:pt x="742" y="634"/>
                  </a:lnTo>
                  <a:lnTo>
                    <a:pt x="736" y="634"/>
                  </a:lnTo>
                  <a:lnTo>
                    <a:pt x="730" y="634"/>
                  </a:lnTo>
                  <a:lnTo>
                    <a:pt x="726" y="630"/>
                  </a:lnTo>
                  <a:lnTo>
                    <a:pt x="718" y="662"/>
                  </a:lnTo>
                  <a:lnTo>
                    <a:pt x="710" y="692"/>
                  </a:lnTo>
                  <a:lnTo>
                    <a:pt x="698" y="722"/>
                  </a:lnTo>
                  <a:lnTo>
                    <a:pt x="686" y="750"/>
                  </a:lnTo>
                  <a:lnTo>
                    <a:pt x="670" y="776"/>
                  </a:lnTo>
                  <a:lnTo>
                    <a:pt x="654" y="800"/>
                  </a:lnTo>
                  <a:lnTo>
                    <a:pt x="636" y="822"/>
                  </a:lnTo>
                  <a:lnTo>
                    <a:pt x="616" y="844"/>
                  </a:lnTo>
                  <a:lnTo>
                    <a:pt x="596" y="862"/>
                  </a:lnTo>
                  <a:lnTo>
                    <a:pt x="574" y="878"/>
                  </a:lnTo>
                  <a:lnTo>
                    <a:pt x="550" y="894"/>
                  </a:lnTo>
                  <a:lnTo>
                    <a:pt x="526" y="906"/>
                  </a:lnTo>
                  <a:lnTo>
                    <a:pt x="502" y="914"/>
                  </a:lnTo>
                  <a:lnTo>
                    <a:pt x="476" y="922"/>
                  </a:lnTo>
                  <a:lnTo>
                    <a:pt x="450" y="926"/>
                  </a:lnTo>
                  <a:lnTo>
                    <a:pt x="422" y="928"/>
                  </a:lnTo>
                  <a:lnTo>
                    <a:pt x="394" y="926"/>
                  </a:lnTo>
                  <a:lnTo>
                    <a:pt x="368" y="922"/>
                  </a:lnTo>
                  <a:lnTo>
                    <a:pt x="342" y="916"/>
                  </a:lnTo>
                  <a:lnTo>
                    <a:pt x="318" y="906"/>
                  </a:lnTo>
                  <a:lnTo>
                    <a:pt x="294" y="894"/>
                  </a:lnTo>
                  <a:lnTo>
                    <a:pt x="270" y="880"/>
                  </a:lnTo>
                  <a:lnTo>
                    <a:pt x="248" y="862"/>
                  </a:lnTo>
                  <a:lnTo>
                    <a:pt x="228" y="844"/>
                  </a:lnTo>
                  <a:lnTo>
                    <a:pt x="208" y="824"/>
                  </a:lnTo>
                  <a:lnTo>
                    <a:pt x="190" y="802"/>
                  </a:lnTo>
                  <a:lnTo>
                    <a:pt x="174" y="778"/>
                  </a:lnTo>
                  <a:lnTo>
                    <a:pt x="160" y="752"/>
                  </a:lnTo>
                  <a:lnTo>
                    <a:pt x="146" y="724"/>
                  </a:lnTo>
                  <a:lnTo>
                    <a:pt x="136" y="696"/>
                  </a:lnTo>
                  <a:lnTo>
                    <a:pt x="126" y="666"/>
                  </a:lnTo>
                  <a:lnTo>
                    <a:pt x="118" y="634"/>
                  </a:lnTo>
                  <a:lnTo>
                    <a:pt x="112" y="632"/>
                  </a:lnTo>
                  <a:lnTo>
                    <a:pt x="108" y="626"/>
                  </a:lnTo>
                  <a:lnTo>
                    <a:pt x="102" y="620"/>
                  </a:lnTo>
                  <a:lnTo>
                    <a:pt x="98" y="610"/>
                  </a:lnTo>
                  <a:lnTo>
                    <a:pt x="92" y="586"/>
                  </a:lnTo>
                  <a:lnTo>
                    <a:pt x="88" y="556"/>
                  </a:lnTo>
                  <a:lnTo>
                    <a:pt x="174" y="55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46" name="자유형 57">
              <a:extLst>
                <a:ext uri="{FF2B5EF4-FFF2-40B4-BE49-F238E27FC236}">
                  <a16:creationId xmlns:a16="http://schemas.microsoft.com/office/drawing/2014/main" id="{036CA8E9-73BD-5F33-6D84-54C17B88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02" y="1347337"/>
              <a:ext cx="312317" cy="112013"/>
            </a:xfrm>
            <a:custGeom>
              <a:avLst/>
              <a:gdLst>
                <a:gd name="T0" fmla="*/ -926 w 1556"/>
                <a:gd name="T1" fmla="*/ -808 h 676"/>
                <a:gd name="T2" fmla="*/ -926 w 1556"/>
                <a:gd name="T3" fmla="*/ -808 h 676"/>
                <a:gd name="T4" fmla="*/ -926 w 1556"/>
                <a:gd name="T5" fmla="*/ -808 h 676"/>
                <a:gd name="T6" fmla="*/ -926 w 1556"/>
                <a:gd name="T7" fmla="*/ -808 h 676"/>
                <a:gd name="T8" fmla="*/ -926 w 1556"/>
                <a:gd name="T9" fmla="*/ -808 h 676"/>
                <a:gd name="T10" fmla="*/ -926 w 1556"/>
                <a:gd name="T11" fmla="*/ -808 h 676"/>
                <a:gd name="T12" fmla="*/ -926 w 1556"/>
                <a:gd name="T13" fmla="*/ -808 h 676"/>
                <a:gd name="T14" fmla="*/ -926 w 1556"/>
                <a:gd name="T15" fmla="*/ -808 h 676"/>
                <a:gd name="T16" fmla="*/ -926 w 1556"/>
                <a:gd name="T17" fmla="*/ -808 h 676"/>
                <a:gd name="T18" fmla="*/ -926 w 1556"/>
                <a:gd name="T19" fmla="*/ 0 h 676"/>
                <a:gd name="T20" fmla="*/ -926 w 1556"/>
                <a:gd name="T21" fmla="*/ -808 h 676"/>
                <a:gd name="T22" fmla="*/ -926 w 1556"/>
                <a:gd name="T23" fmla="*/ -808 h 676"/>
                <a:gd name="T24" fmla="*/ -926 w 1556"/>
                <a:gd name="T25" fmla="*/ -808 h 676"/>
                <a:gd name="T26" fmla="*/ -926 w 1556"/>
                <a:gd name="T27" fmla="*/ -808 h 676"/>
                <a:gd name="T28" fmla="*/ -926 w 1556"/>
                <a:gd name="T29" fmla="*/ -808 h 676"/>
                <a:gd name="T30" fmla="*/ -926 w 1556"/>
                <a:gd name="T31" fmla="*/ -808 h 676"/>
                <a:gd name="T32" fmla="*/ -926 w 1556"/>
                <a:gd name="T33" fmla="*/ -808 h 676"/>
                <a:gd name="T34" fmla="*/ -926 w 1556"/>
                <a:gd name="T35" fmla="*/ -808 h 676"/>
                <a:gd name="T36" fmla="*/ -926 w 1556"/>
                <a:gd name="T37" fmla="*/ -808 h 676"/>
                <a:gd name="T38" fmla="*/ -926 w 1556"/>
                <a:gd name="T39" fmla="*/ -808 h 676"/>
                <a:gd name="T40" fmla="*/ -926 w 1556"/>
                <a:gd name="T41" fmla="*/ -808 h 676"/>
                <a:gd name="T42" fmla="*/ -926 w 1556"/>
                <a:gd name="T43" fmla="*/ -808 h 676"/>
                <a:gd name="T44" fmla="*/ -926 w 1556"/>
                <a:gd name="T45" fmla="*/ -808 h 676"/>
                <a:gd name="T46" fmla="*/ -926 w 1556"/>
                <a:gd name="T47" fmla="*/ -808 h 676"/>
                <a:gd name="T48" fmla="*/ -926 w 1556"/>
                <a:gd name="T49" fmla="*/ -808 h 676"/>
                <a:gd name="T50" fmla="*/ -926 w 1556"/>
                <a:gd name="T51" fmla="*/ -808 h 676"/>
                <a:gd name="T52" fmla="*/ -926 w 1556"/>
                <a:gd name="T53" fmla="*/ -808 h 676"/>
                <a:gd name="T54" fmla="*/ -926 w 1556"/>
                <a:gd name="T55" fmla="*/ -808 h 676"/>
                <a:gd name="T56" fmla="*/ -926 w 1556"/>
                <a:gd name="T57" fmla="*/ -808 h 676"/>
                <a:gd name="T58" fmla="*/ -926 w 1556"/>
                <a:gd name="T59" fmla="*/ -808 h 676"/>
                <a:gd name="T60" fmla="*/ -926 w 1556"/>
                <a:gd name="T61" fmla="*/ -808 h 676"/>
                <a:gd name="T62" fmla="*/ 0 w 1556"/>
                <a:gd name="T63" fmla="*/ -808 h 676"/>
                <a:gd name="T64" fmla="*/ 0 w 1556"/>
                <a:gd name="T65" fmla="*/ -808 h 676"/>
                <a:gd name="T66" fmla="*/ -926 w 1556"/>
                <a:gd name="T67" fmla="*/ -808 h 676"/>
                <a:gd name="T68" fmla="*/ -926 w 1556"/>
                <a:gd name="T69" fmla="*/ -808 h 676"/>
                <a:gd name="T70" fmla="*/ -926 w 1556"/>
                <a:gd name="T71" fmla="*/ -808 h 676"/>
                <a:gd name="T72" fmla="*/ -926 w 1556"/>
                <a:gd name="T73" fmla="*/ -808 h 676"/>
                <a:gd name="T74" fmla="*/ -926 w 1556"/>
                <a:gd name="T75" fmla="*/ -808 h 676"/>
                <a:gd name="T76" fmla="*/ -926 w 1556"/>
                <a:gd name="T77" fmla="*/ -808 h 676"/>
                <a:gd name="T78" fmla="*/ -926 w 1556"/>
                <a:gd name="T79" fmla="*/ -808 h 676"/>
                <a:gd name="T80" fmla="*/ -926 w 1556"/>
                <a:gd name="T81" fmla="*/ -808 h 676"/>
                <a:gd name="T82" fmla="*/ -926 w 1556"/>
                <a:gd name="T83" fmla="*/ -808 h 6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56"/>
                <a:gd name="T127" fmla="*/ 0 h 676"/>
                <a:gd name="T128" fmla="*/ 1556 w 1556"/>
                <a:gd name="T129" fmla="*/ 676 h 6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56" h="676">
                  <a:moveTo>
                    <a:pt x="1556" y="596"/>
                  </a:moveTo>
                  <a:lnTo>
                    <a:pt x="1504" y="260"/>
                  </a:lnTo>
                  <a:lnTo>
                    <a:pt x="1502" y="242"/>
                  </a:lnTo>
                  <a:lnTo>
                    <a:pt x="1496" y="224"/>
                  </a:lnTo>
                  <a:lnTo>
                    <a:pt x="1490" y="208"/>
                  </a:lnTo>
                  <a:lnTo>
                    <a:pt x="1482" y="192"/>
                  </a:lnTo>
                  <a:lnTo>
                    <a:pt x="1472" y="176"/>
                  </a:lnTo>
                  <a:lnTo>
                    <a:pt x="1462" y="162"/>
                  </a:lnTo>
                  <a:lnTo>
                    <a:pt x="1450" y="148"/>
                  </a:lnTo>
                  <a:lnTo>
                    <a:pt x="1436" y="134"/>
                  </a:lnTo>
                  <a:lnTo>
                    <a:pt x="1422" y="122"/>
                  </a:lnTo>
                  <a:lnTo>
                    <a:pt x="1408" y="112"/>
                  </a:lnTo>
                  <a:lnTo>
                    <a:pt x="1390" y="100"/>
                  </a:lnTo>
                  <a:lnTo>
                    <a:pt x="1374" y="92"/>
                  </a:lnTo>
                  <a:lnTo>
                    <a:pt x="1356" y="84"/>
                  </a:lnTo>
                  <a:lnTo>
                    <a:pt x="1338" y="76"/>
                  </a:lnTo>
                  <a:lnTo>
                    <a:pt x="1318" y="70"/>
                  </a:lnTo>
                  <a:lnTo>
                    <a:pt x="1298" y="64"/>
                  </a:lnTo>
                  <a:lnTo>
                    <a:pt x="1058" y="0"/>
                  </a:lnTo>
                  <a:lnTo>
                    <a:pt x="856" y="372"/>
                  </a:lnTo>
                  <a:lnTo>
                    <a:pt x="834" y="210"/>
                  </a:lnTo>
                  <a:lnTo>
                    <a:pt x="840" y="200"/>
                  </a:lnTo>
                  <a:lnTo>
                    <a:pt x="842" y="196"/>
                  </a:lnTo>
                  <a:lnTo>
                    <a:pt x="844" y="190"/>
                  </a:lnTo>
                  <a:lnTo>
                    <a:pt x="850" y="116"/>
                  </a:lnTo>
                  <a:lnTo>
                    <a:pt x="850" y="106"/>
                  </a:lnTo>
                  <a:lnTo>
                    <a:pt x="844" y="96"/>
                  </a:lnTo>
                  <a:lnTo>
                    <a:pt x="836" y="92"/>
                  </a:lnTo>
                  <a:lnTo>
                    <a:pt x="826" y="90"/>
                  </a:lnTo>
                  <a:lnTo>
                    <a:pt x="730" y="90"/>
                  </a:lnTo>
                  <a:lnTo>
                    <a:pt x="720" y="92"/>
                  </a:lnTo>
                  <a:lnTo>
                    <a:pt x="712" y="96"/>
                  </a:lnTo>
                  <a:lnTo>
                    <a:pt x="706" y="106"/>
                  </a:lnTo>
                  <a:lnTo>
                    <a:pt x="706" y="116"/>
                  </a:lnTo>
                  <a:lnTo>
                    <a:pt x="712" y="190"/>
                  </a:lnTo>
                  <a:lnTo>
                    <a:pt x="714" y="196"/>
                  </a:lnTo>
                  <a:lnTo>
                    <a:pt x="716" y="200"/>
                  </a:lnTo>
                  <a:lnTo>
                    <a:pt x="722" y="210"/>
                  </a:lnTo>
                  <a:lnTo>
                    <a:pt x="700" y="372"/>
                  </a:lnTo>
                  <a:lnTo>
                    <a:pt x="498" y="0"/>
                  </a:lnTo>
                  <a:lnTo>
                    <a:pt x="258" y="64"/>
                  </a:lnTo>
                  <a:lnTo>
                    <a:pt x="238" y="70"/>
                  </a:lnTo>
                  <a:lnTo>
                    <a:pt x="218" y="76"/>
                  </a:lnTo>
                  <a:lnTo>
                    <a:pt x="200" y="84"/>
                  </a:lnTo>
                  <a:lnTo>
                    <a:pt x="182" y="92"/>
                  </a:lnTo>
                  <a:lnTo>
                    <a:pt x="166" y="100"/>
                  </a:lnTo>
                  <a:lnTo>
                    <a:pt x="148" y="112"/>
                  </a:lnTo>
                  <a:lnTo>
                    <a:pt x="134" y="122"/>
                  </a:lnTo>
                  <a:lnTo>
                    <a:pt x="120" y="134"/>
                  </a:lnTo>
                  <a:lnTo>
                    <a:pt x="106" y="148"/>
                  </a:lnTo>
                  <a:lnTo>
                    <a:pt x="94" y="162"/>
                  </a:lnTo>
                  <a:lnTo>
                    <a:pt x="84" y="176"/>
                  </a:lnTo>
                  <a:lnTo>
                    <a:pt x="74" y="192"/>
                  </a:lnTo>
                  <a:lnTo>
                    <a:pt x="66" y="208"/>
                  </a:lnTo>
                  <a:lnTo>
                    <a:pt x="60" y="224"/>
                  </a:lnTo>
                  <a:lnTo>
                    <a:pt x="54" y="242"/>
                  </a:lnTo>
                  <a:lnTo>
                    <a:pt x="52" y="260"/>
                  </a:lnTo>
                  <a:lnTo>
                    <a:pt x="0" y="596"/>
                  </a:lnTo>
                  <a:lnTo>
                    <a:pt x="0" y="612"/>
                  </a:lnTo>
                  <a:lnTo>
                    <a:pt x="2" y="626"/>
                  </a:lnTo>
                  <a:lnTo>
                    <a:pt x="8" y="640"/>
                  </a:lnTo>
                  <a:lnTo>
                    <a:pt x="16" y="652"/>
                  </a:lnTo>
                  <a:lnTo>
                    <a:pt x="28" y="662"/>
                  </a:lnTo>
                  <a:lnTo>
                    <a:pt x="40" y="670"/>
                  </a:lnTo>
                  <a:lnTo>
                    <a:pt x="54" y="676"/>
                  </a:lnTo>
                  <a:lnTo>
                    <a:pt x="72" y="676"/>
                  </a:lnTo>
                  <a:lnTo>
                    <a:pt x="778" y="676"/>
                  </a:lnTo>
                  <a:lnTo>
                    <a:pt x="1484" y="676"/>
                  </a:lnTo>
                  <a:lnTo>
                    <a:pt x="1502" y="676"/>
                  </a:lnTo>
                  <a:lnTo>
                    <a:pt x="1516" y="670"/>
                  </a:lnTo>
                  <a:lnTo>
                    <a:pt x="1528" y="662"/>
                  </a:lnTo>
                  <a:lnTo>
                    <a:pt x="1540" y="652"/>
                  </a:lnTo>
                  <a:lnTo>
                    <a:pt x="1548" y="640"/>
                  </a:lnTo>
                  <a:lnTo>
                    <a:pt x="1554" y="626"/>
                  </a:lnTo>
                  <a:lnTo>
                    <a:pt x="1556" y="612"/>
                  </a:lnTo>
                  <a:lnTo>
                    <a:pt x="1556" y="59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D0BEC936-17C4-9A9F-FED9-D5F1E4F38EEC}"/>
              </a:ext>
            </a:extLst>
          </p:cNvPr>
          <p:cNvGrpSpPr/>
          <p:nvPr/>
        </p:nvGrpSpPr>
        <p:grpSpPr>
          <a:xfrm>
            <a:off x="317500" y="5245956"/>
            <a:ext cx="8486775" cy="500062"/>
            <a:chOff x="319088" y="1090613"/>
            <a:chExt cx="8486775" cy="500062"/>
          </a:xfrm>
        </p:grpSpPr>
        <p:grpSp>
          <p:nvGrpSpPr>
            <p:cNvPr id="50" name="그룹 4">
              <a:extLst>
                <a:ext uri="{FF2B5EF4-FFF2-40B4-BE49-F238E27FC236}">
                  <a16:creationId xmlns:a16="http://schemas.microsoft.com/office/drawing/2014/main" id="{46D735FD-4119-9506-D961-266E6F953B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088" y="1090613"/>
              <a:ext cx="8486775" cy="500062"/>
              <a:chOff x="319087" y="2078772"/>
              <a:chExt cx="7722621" cy="500063"/>
            </a:xfrm>
          </p:grpSpPr>
          <p:sp>
            <p:nvSpPr>
              <p:cNvPr id="54" name="AutoShape 5">
                <a:extLst>
                  <a:ext uri="{FF2B5EF4-FFF2-40B4-BE49-F238E27FC236}">
                    <a16:creationId xmlns:a16="http://schemas.microsoft.com/office/drawing/2014/main" id="{7D23D0E3-1D8F-DFFE-A222-4E74836766ED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19087" y="2078772"/>
                <a:ext cx="7559784" cy="500063"/>
              </a:xfrm>
              <a:prstGeom prst="roundRect">
                <a:avLst>
                  <a:gd name="adj" fmla="val 10889"/>
                </a:avLst>
              </a:prstGeom>
              <a:gradFill rotWithShape="1">
                <a:gsLst>
                  <a:gs pos="0">
                    <a:srgbClr val="EEEEEE"/>
                  </a:gs>
                  <a:gs pos="100000">
                    <a:srgbClr val="DDDDDD"/>
                  </a:gs>
                </a:gsLst>
                <a:lin ang="2700000" scaled="1"/>
              </a:gradFill>
              <a:ln w="38100">
                <a:solidFill>
                  <a:srgbClr val="FFFFFF"/>
                </a:solidFill>
                <a:round/>
                <a:headEnd/>
                <a:tailEnd/>
              </a:ln>
              <a:effectLst>
                <a:outerShdw dist="135003" dir="2928844" algn="ctr" rotWithShape="0">
                  <a:srgbClr val="000000">
                    <a:alpha val="50000"/>
                  </a:srgbClr>
                </a:outerShdw>
              </a:effectLst>
            </p:spPr>
            <p:txBody>
              <a:bodyPr wrap="none" anchor="ctr"/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endParaRPr kumimoji="0" lang="ko-KR" altLang="en-US" sz="2000">
                  <a:solidFill>
                    <a:srgbClr val="000099"/>
                  </a:solidFill>
                  <a:latin typeface="휴먼모음T" panose="02030504000101010101" pitchFamily="18" charset="-127"/>
                  <a:ea typeface="휴먼모음T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55" name="Text Box 9">
                <a:extLst>
                  <a:ext uri="{FF2B5EF4-FFF2-40B4-BE49-F238E27FC236}">
                    <a16:creationId xmlns:a16="http://schemas.microsoft.com/office/drawing/2014/main" id="{CE24313E-2FA1-2468-607B-318CF6878249}"/>
                  </a:ext>
                </a:extLst>
              </p:cNvPr>
              <p:cNvSpPr txBox="1">
                <a:spLocks noChangeArrowheads="1"/>
              </p:cNvSpPr>
              <p:nvPr/>
            </p:nvSpPr>
            <p:spPr bwMode="gray">
              <a:xfrm>
                <a:off x="866773" y="2092969"/>
                <a:ext cx="7174935" cy="430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1pPr>
                <a:lvl2pPr marL="742950" indent="-28575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2pPr>
                <a:lvl3pPr marL="11430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3pPr>
                <a:lvl4pPr marL="16002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4pPr>
                <a:lvl5pPr marL="2057400" indent="-228600" latinLnBrk="1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anose="020B0503020000020004" pitchFamily="50" charset="-127"/>
                  </a:defRPr>
                </a:lvl9pPr>
              </a:lstStyle>
              <a:p>
                <a:pPr eaLnBrk="1" latinLnBrk="0" hangingPunct="1">
                  <a:spcBef>
                    <a:spcPct val="0"/>
                  </a:spcBef>
                  <a:buSzPct val="120000"/>
                  <a:buFontTx/>
                  <a:buNone/>
                </a:pP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dirty="0" err="1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카카오톡</a:t>
                </a:r>
                <a:r>
                  <a:rPr kumimoji="0" lang="en-US" altLang="ko-KR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, 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밴드 등 </a:t>
                </a:r>
                <a:r>
                  <a:rPr kumimoji="0" lang="en-US" altLang="ko-KR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SNS 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활용</a:t>
                </a:r>
                <a:r>
                  <a:rPr kumimoji="0" lang="en-US" altLang="ko-KR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,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dirty="0" err="1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대진단</a:t>
                </a:r>
                <a:r>
                  <a:rPr kumimoji="0" lang="ko-KR" altLang="en-US" sz="22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참여 연계</a:t>
                </a:r>
                <a:r>
                  <a:rPr kumimoji="0" lang="ko-KR" altLang="en-US" sz="2200" spc="-1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 </a:t>
                </a:r>
                <a:r>
                  <a:rPr kumimoji="0" lang="ko-KR" altLang="en-US" sz="2200" spc="-100" dirty="0">
                    <a:solidFill>
                      <a:srgbClr val="00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및 </a:t>
                </a:r>
                <a:r>
                  <a:rPr kumimoji="0" lang="ko-KR" altLang="en-US" sz="2200" spc="-100" dirty="0">
                    <a:solidFill>
                      <a:srgbClr val="FF0000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  <a:cs typeface="Arial" panose="020B0604020202020204" pitchFamily="34" charset="0"/>
                  </a:rPr>
                  <a:t>소문 내기</a:t>
                </a:r>
              </a:p>
            </p:txBody>
          </p:sp>
        </p:grpSp>
        <p:sp>
          <p:nvSpPr>
            <p:cNvPr id="51" name="Oval 67">
              <a:extLst>
                <a:ext uri="{FF2B5EF4-FFF2-40B4-BE49-F238E27FC236}">
                  <a16:creationId xmlns:a16="http://schemas.microsoft.com/office/drawing/2014/main" id="{770C1393-2389-7482-675A-12F4D9660D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869" y="1153147"/>
              <a:ext cx="480457" cy="381136"/>
            </a:xfrm>
            <a:prstGeom prst="ellipse">
              <a:avLst/>
            </a:prstGeom>
            <a:solidFill>
              <a:srgbClr val="3057B9"/>
            </a:solidFill>
            <a:ln w="12700">
              <a:noFill/>
              <a:round/>
            </a:ln>
            <a:scene3d>
              <a:camera prst="orthographicFront"/>
              <a:lightRig rig="soft" dir="t"/>
            </a:scene3d>
            <a:sp3d prstMaterial="plastic">
              <a:bevelT w="127000" h="127000"/>
            </a:sp3d>
          </p:spPr>
          <p:txBody>
            <a:bodyPr wrap="none" anchor="ctr"/>
            <a:lstStyle/>
            <a:p>
              <a:pPr latinLnBrk="1">
                <a:defRPr/>
              </a:pPr>
              <a:endParaRPr lang="ko-KR" altLang="en-US">
                <a:solidFill>
                  <a:schemeClr val="accent6">
                    <a:lumMod val="60000"/>
                    <a:lumOff val="40000"/>
                  </a:schemeClr>
                </a:solidFill>
                <a:latin typeface="굴림"/>
                <a:ea typeface="돋움체"/>
                <a:cs typeface="Arial"/>
              </a:endParaRPr>
            </a:p>
          </p:txBody>
        </p:sp>
        <p:sp>
          <p:nvSpPr>
            <p:cNvPr id="52" name="자유형 56">
              <a:extLst>
                <a:ext uri="{FF2B5EF4-FFF2-40B4-BE49-F238E27FC236}">
                  <a16:creationId xmlns:a16="http://schemas.microsoft.com/office/drawing/2014/main" id="{F046E610-8601-00AC-E655-DD80327F74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25464" y="1195612"/>
              <a:ext cx="171316" cy="161504"/>
            </a:xfrm>
            <a:custGeom>
              <a:avLst/>
              <a:gdLst>
                <a:gd name="T0" fmla="*/ -923 w 856"/>
                <a:gd name="T1" fmla="*/ -803 h 980"/>
                <a:gd name="T2" fmla="*/ -923 w 856"/>
                <a:gd name="T3" fmla="*/ -803 h 980"/>
                <a:gd name="T4" fmla="*/ -923 w 856"/>
                <a:gd name="T5" fmla="*/ -803 h 980"/>
                <a:gd name="T6" fmla="*/ -923 w 856"/>
                <a:gd name="T7" fmla="*/ -803 h 980"/>
                <a:gd name="T8" fmla="*/ -923 w 856"/>
                <a:gd name="T9" fmla="*/ -803 h 980"/>
                <a:gd name="T10" fmla="*/ -923 w 856"/>
                <a:gd name="T11" fmla="*/ -803 h 980"/>
                <a:gd name="T12" fmla="*/ -923 w 856"/>
                <a:gd name="T13" fmla="*/ -803 h 980"/>
                <a:gd name="T14" fmla="*/ -923 w 856"/>
                <a:gd name="T15" fmla="*/ -803 h 980"/>
                <a:gd name="T16" fmla="*/ -923 w 856"/>
                <a:gd name="T17" fmla="*/ -803 h 980"/>
                <a:gd name="T18" fmla="*/ -923 w 856"/>
                <a:gd name="T19" fmla="*/ -803 h 980"/>
                <a:gd name="T20" fmla="*/ -923 w 856"/>
                <a:gd name="T21" fmla="*/ -803 h 980"/>
                <a:gd name="T22" fmla="*/ -923 w 856"/>
                <a:gd name="T23" fmla="*/ -803 h 980"/>
                <a:gd name="T24" fmla="*/ -923 w 856"/>
                <a:gd name="T25" fmla="*/ -803 h 980"/>
                <a:gd name="T26" fmla="*/ -923 w 856"/>
                <a:gd name="T27" fmla="*/ -803 h 980"/>
                <a:gd name="T28" fmla="*/ -923 w 856"/>
                <a:gd name="T29" fmla="*/ -803 h 980"/>
                <a:gd name="T30" fmla="*/ -923 w 856"/>
                <a:gd name="T31" fmla="*/ -803 h 980"/>
                <a:gd name="T32" fmla="*/ -923 w 856"/>
                <a:gd name="T33" fmla="*/ -803 h 980"/>
                <a:gd name="T34" fmla="*/ -923 w 856"/>
                <a:gd name="T35" fmla="*/ -803 h 980"/>
                <a:gd name="T36" fmla="*/ -923 w 856"/>
                <a:gd name="T37" fmla="*/ -803 h 980"/>
                <a:gd name="T38" fmla="*/ -923 w 856"/>
                <a:gd name="T39" fmla="*/ -803 h 980"/>
                <a:gd name="T40" fmla="*/ -923 w 856"/>
                <a:gd name="T41" fmla="*/ -803 h 980"/>
                <a:gd name="T42" fmla="*/ -923 w 856"/>
                <a:gd name="T43" fmla="*/ -803 h 980"/>
                <a:gd name="T44" fmla="*/ -923 w 856"/>
                <a:gd name="T45" fmla="*/ -803 h 980"/>
                <a:gd name="T46" fmla="*/ -923 w 856"/>
                <a:gd name="T47" fmla="*/ -803 h 980"/>
                <a:gd name="T48" fmla="*/ -923 w 856"/>
                <a:gd name="T49" fmla="*/ 0 h 980"/>
                <a:gd name="T50" fmla="*/ -923 w 856"/>
                <a:gd name="T51" fmla="*/ -803 h 980"/>
                <a:gd name="T52" fmla="*/ -923 w 856"/>
                <a:gd name="T53" fmla="*/ -803 h 980"/>
                <a:gd name="T54" fmla="*/ -923 w 856"/>
                <a:gd name="T55" fmla="*/ -803 h 980"/>
                <a:gd name="T56" fmla="*/ -923 w 856"/>
                <a:gd name="T57" fmla="*/ -803 h 980"/>
                <a:gd name="T58" fmla="*/ -923 w 856"/>
                <a:gd name="T59" fmla="*/ -803 h 980"/>
                <a:gd name="T60" fmla="*/ -923 w 856"/>
                <a:gd name="T61" fmla="*/ -803 h 980"/>
                <a:gd name="T62" fmla="*/ -923 w 856"/>
                <a:gd name="T63" fmla="*/ -803 h 980"/>
                <a:gd name="T64" fmla="*/ 0 w 856"/>
                <a:gd name="T65" fmla="*/ -803 h 980"/>
                <a:gd name="T66" fmla="*/ -923 w 856"/>
                <a:gd name="T67" fmla="*/ -803 h 980"/>
                <a:gd name="T68" fmla="*/ -923 w 856"/>
                <a:gd name="T69" fmla="*/ -803 h 980"/>
                <a:gd name="T70" fmla="*/ -923 w 856"/>
                <a:gd name="T71" fmla="*/ -803 h 980"/>
                <a:gd name="T72" fmla="*/ -923 w 856"/>
                <a:gd name="T73" fmla="*/ -803 h 980"/>
                <a:gd name="T74" fmla="*/ -923 w 856"/>
                <a:gd name="T75" fmla="*/ -803 h 980"/>
                <a:gd name="T76" fmla="*/ -923 w 856"/>
                <a:gd name="T77" fmla="*/ -803 h 980"/>
                <a:gd name="T78" fmla="*/ -923 w 856"/>
                <a:gd name="T79" fmla="*/ -803 h 980"/>
                <a:gd name="T80" fmla="*/ -923 w 856"/>
                <a:gd name="T81" fmla="*/ -803 h 980"/>
                <a:gd name="T82" fmla="*/ -923 w 856"/>
                <a:gd name="T83" fmla="*/ -803 h 980"/>
                <a:gd name="T84" fmla="*/ -923 w 856"/>
                <a:gd name="T85" fmla="*/ -803 h 980"/>
                <a:gd name="T86" fmla="*/ -923 w 856"/>
                <a:gd name="T87" fmla="*/ -803 h 980"/>
                <a:gd name="T88" fmla="*/ -923 w 856"/>
                <a:gd name="T89" fmla="*/ -803 h 980"/>
                <a:gd name="T90" fmla="*/ -923 w 856"/>
                <a:gd name="T91" fmla="*/ -803 h 980"/>
                <a:gd name="T92" fmla="*/ -923 w 856"/>
                <a:gd name="T93" fmla="*/ -803 h 980"/>
                <a:gd name="T94" fmla="*/ -923 w 856"/>
                <a:gd name="T95" fmla="*/ -803 h 980"/>
                <a:gd name="T96" fmla="*/ -923 w 856"/>
                <a:gd name="T97" fmla="*/ -803 h 980"/>
                <a:gd name="T98" fmla="*/ -923 w 856"/>
                <a:gd name="T99" fmla="*/ -803 h 980"/>
                <a:gd name="T100" fmla="*/ -923 w 856"/>
                <a:gd name="T101" fmla="*/ -803 h 980"/>
                <a:gd name="T102" fmla="*/ -923 w 856"/>
                <a:gd name="T103" fmla="*/ -803 h 9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56"/>
                <a:gd name="T157" fmla="*/ 0 h 980"/>
                <a:gd name="T158" fmla="*/ 856 w 856"/>
                <a:gd name="T159" fmla="*/ 980 h 980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56" h="980">
                  <a:moveTo>
                    <a:pt x="40" y="556"/>
                  </a:moveTo>
                  <a:lnTo>
                    <a:pt x="40" y="556"/>
                  </a:lnTo>
                  <a:lnTo>
                    <a:pt x="44" y="588"/>
                  </a:lnTo>
                  <a:lnTo>
                    <a:pt x="52" y="618"/>
                  </a:lnTo>
                  <a:lnTo>
                    <a:pt x="56" y="632"/>
                  </a:lnTo>
                  <a:lnTo>
                    <a:pt x="62" y="646"/>
                  </a:lnTo>
                  <a:lnTo>
                    <a:pt x="70" y="658"/>
                  </a:lnTo>
                  <a:lnTo>
                    <a:pt x="78" y="668"/>
                  </a:lnTo>
                  <a:lnTo>
                    <a:pt x="88" y="702"/>
                  </a:lnTo>
                  <a:lnTo>
                    <a:pt x="98" y="734"/>
                  </a:lnTo>
                  <a:lnTo>
                    <a:pt x="112" y="764"/>
                  </a:lnTo>
                  <a:lnTo>
                    <a:pt x="128" y="794"/>
                  </a:lnTo>
                  <a:lnTo>
                    <a:pt x="146" y="822"/>
                  </a:lnTo>
                  <a:lnTo>
                    <a:pt x="164" y="848"/>
                  </a:lnTo>
                  <a:lnTo>
                    <a:pt x="186" y="872"/>
                  </a:lnTo>
                  <a:lnTo>
                    <a:pt x="208" y="892"/>
                  </a:lnTo>
                  <a:lnTo>
                    <a:pt x="230" y="912"/>
                  </a:lnTo>
                  <a:lnTo>
                    <a:pt x="254" y="930"/>
                  </a:lnTo>
                  <a:lnTo>
                    <a:pt x="280" y="944"/>
                  </a:lnTo>
                  <a:lnTo>
                    <a:pt x="308" y="958"/>
                  </a:lnTo>
                  <a:lnTo>
                    <a:pt x="334" y="966"/>
                  </a:lnTo>
                  <a:lnTo>
                    <a:pt x="364" y="974"/>
                  </a:lnTo>
                  <a:lnTo>
                    <a:pt x="392" y="978"/>
                  </a:lnTo>
                  <a:lnTo>
                    <a:pt x="422" y="980"/>
                  </a:lnTo>
                  <a:lnTo>
                    <a:pt x="452" y="978"/>
                  </a:lnTo>
                  <a:lnTo>
                    <a:pt x="482" y="974"/>
                  </a:lnTo>
                  <a:lnTo>
                    <a:pt x="512" y="966"/>
                  </a:lnTo>
                  <a:lnTo>
                    <a:pt x="542" y="954"/>
                  </a:lnTo>
                  <a:lnTo>
                    <a:pt x="570" y="940"/>
                  </a:lnTo>
                  <a:lnTo>
                    <a:pt x="598" y="924"/>
                  </a:lnTo>
                  <a:lnTo>
                    <a:pt x="624" y="904"/>
                  </a:lnTo>
                  <a:lnTo>
                    <a:pt x="648" y="882"/>
                  </a:lnTo>
                  <a:lnTo>
                    <a:pt x="668" y="862"/>
                  </a:lnTo>
                  <a:lnTo>
                    <a:pt x="686" y="840"/>
                  </a:lnTo>
                  <a:lnTo>
                    <a:pt x="702" y="816"/>
                  </a:lnTo>
                  <a:lnTo>
                    <a:pt x="718" y="790"/>
                  </a:lnTo>
                  <a:lnTo>
                    <a:pt x="732" y="764"/>
                  </a:lnTo>
                  <a:lnTo>
                    <a:pt x="744" y="736"/>
                  </a:lnTo>
                  <a:lnTo>
                    <a:pt x="754" y="708"/>
                  </a:lnTo>
                  <a:lnTo>
                    <a:pt x="764" y="680"/>
                  </a:lnTo>
                  <a:lnTo>
                    <a:pt x="774" y="672"/>
                  </a:lnTo>
                  <a:lnTo>
                    <a:pt x="784" y="660"/>
                  </a:lnTo>
                  <a:lnTo>
                    <a:pt x="794" y="646"/>
                  </a:lnTo>
                  <a:lnTo>
                    <a:pt x="802" y="624"/>
                  </a:lnTo>
                  <a:lnTo>
                    <a:pt x="808" y="610"/>
                  </a:lnTo>
                  <a:lnTo>
                    <a:pt x="810" y="592"/>
                  </a:lnTo>
                  <a:lnTo>
                    <a:pt x="814" y="558"/>
                  </a:lnTo>
                  <a:lnTo>
                    <a:pt x="816" y="558"/>
                  </a:lnTo>
                  <a:lnTo>
                    <a:pt x="824" y="556"/>
                  </a:lnTo>
                  <a:lnTo>
                    <a:pt x="832" y="554"/>
                  </a:lnTo>
                  <a:lnTo>
                    <a:pt x="838" y="550"/>
                  </a:lnTo>
                  <a:lnTo>
                    <a:pt x="844" y="544"/>
                  </a:lnTo>
                  <a:lnTo>
                    <a:pt x="850" y="538"/>
                  </a:lnTo>
                  <a:lnTo>
                    <a:pt x="854" y="532"/>
                  </a:lnTo>
                  <a:lnTo>
                    <a:pt x="856" y="524"/>
                  </a:lnTo>
                  <a:lnTo>
                    <a:pt x="856" y="514"/>
                  </a:lnTo>
                  <a:lnTo>
                    <a:pt x="856" y="488"/>
                  </a:lnTo>
                  <a:lnTo>
                    <a:pt x="852" y="464"/>
                  </a:lnTo>
                  <a:lnTo>
                    <a:pt x="848" y="442"/>
                  </a:lnTo>
                  <a:lnTo>
                    <a:pt x="842" y="420"/>
                  </a:lnTo>
                  <a:lnTo>
                    <a:pt x="834" y="398"/>
                  </a:lnTo>
                  <a:lnTo>
                    <a:pt x="822" y="382"/>
                  </a:lnTo>
                  <a:lnTo>
                    <a:pt x="812" y="370"/>
                  </a:lnTo>
                  <a:lnTo>
                    <a:pt x="800" y="364"/>
                  </a:lnTo>
                  <a:lnTo>
                    <a:pt x="790" y="330"/>
                  </a:lnTo>
                  <a:lnTo>
                    <a:pt x="778" y="296"/>
                  </a:lnTo>
                  <a:lnTo>
                    <a:pt x="764" y="264"/>
                  </a:lnTo>
                  <a:lnTo>
                    <a:pt x="748" y="234"/>
                  </a:lnTo>
                  <a:lnTo>
                    <a:pt x="732" y="204"/>
                  </a:lnTo>
                  <a:lnTo>
                    <a:pt x="714" y="176"/>
                  </a:lnTo>
                  <a:lnTo>
                    <a:pt x="692" y="150"/>
                  </a:lnTo>
                  <a:lnTo>
                    <a:pt x="670" y="126"/>
                  </a:lnTo>
                  <a:lnTo>
                    <a:pt x="652" y="106"/>
                  </a:lnTo>
                  <a:lnTo>
                    <a:pt x="644" y="100"/>
                  </a:lnTo>
                  <a:lnTo>
                    <a:pt x="630" y="90"/>
                  </a:lnTo>
                  <a:lnTo>
                    <a:pt x="534" y="386"/>
                  </a:lnTo>
                  <a:lnTo>
                    <a:pt x="584" y="62"/>
                  </a:lnTo>
                  <a:lnTo>
                    <a:pt x="584" y="54"/>
                  </a:lnTo>
                  <a:lnTo>
                    <a:pt x="580" y="46"/>
                  </a:lnTo>
                  <a:lnTo>
                    <a:pt x="576" y="38"/>
                  </a:lnTo>
                  <a:lnTo>
                    <a:pt x="570" y="34"/>
                  </a:lnTo>
                  <a:lnTo>
                    <a:pt x="534" y="20"/>
                  </a:lnTo>
                  <a:lnTo>
                    <a:pt x="496" y="8"/>
                  </a:lnTo>
                  <a:lnTo>
                    <a:pt x="460" y="2"/>
                  </a:lnTo>
                  <a:lnTo>
                    <a:pt x="422" y="0"/>
                  </a:lnTo>
                  <a:lnTo>
                    <a:pt x="400" y="0"/>
                  </a:lnTo>
                  <a:lnTo>
                    <a:pt x="380" y="2"/>
                  </a:lnTo>
                  <a:lnTo>
                    <a:pt x="358" y="6"/>
                  </a:lnTo>
                  <a:lnTo>
                    <a:pt x="338" y="10"/>
                  </a:lnTo>
                  <a:lnTo>
                    <a:pt x="316" y="16"/>
                  </a:lnTo>
                  <a:lnTo>
                    <a:pt x="296" y="24"/>
                  </a:lnTo>
                  <a:lnTo>
                    <a:pt x="276" y="32"/>
                  </a:lnTo>
                  <a:lnTo>
                    <a:pt x="256" y="42"/>
                  </a:lnTo>
                  <a:lnTo>
                    <a:pt x="250" y="48"/>
                  </a:lnTo>
                  <a:lnTo>
                    <a:pt x="246" y="54"/>
                  </a:lnTo>
                  <a:lnTo>
                    <a:pt x="244" y="62"/>
                  </a:lnTo>
                  <a:lnTo>
                    <a:pt x="244" y="70"/>
                  </a:lnTo>
                  <a:lnTo>
                    <a:pt x="292" y="386"/>
                  </a:lnTo>
                  <a:lnTo>
                    <a:pt x="194" y="106"/>
                  </a:lnTo>
                  <a:lnTo>
                    <a:pt x="164" y="130"/>
                  </a:lnTo>
                  <a:lnTo>
                    <a:pt x="138" y="156"/>
                  </a:lnTo>
                  <a:lnTo>
                    <a:pt x="116" y="186"/>
                  </a:lnTo>
                  <a:lnTo>
                    <a:pt x="96" y="216"/>
                  </a:lnTo>
                  <a:lnTo>
                    <a:pt x="80" y="252"/>
                  </a:lnTo>
                  <a:lnTo>
                    <a:pt x="64" y="290"/>
                  </a:lnTo>
                  <a:lnTo>
                    <a:pt x="52" y="330"/>
                  </a:lnTo>
                  <a:lnTo>
                    <a:pt x="40" y="374"/>
                  </a:lnTo>
                  <a:lnTo>
                    <a:pt x="30" y="386"/>
                  </a:lnTo>
                  <a:lnTo>
                    <a:pt x="22" y="398"/>
                  </a:lnTo>
                  <a:lnTo>
                    <a:pt x="16" y="412"/>
                  </a:lnTo>
                  <a:lnTo>
                    <a:pt x="12" y="424"/>
                  </a:lnTo>
                  <a:lnTo>
                    <a:pt x="6" y="444"/>
                  </a:lnTo>
                  <a:lnTo>
                    <a:pt x="2" y="466"/>
                  </a:lnTo>
                  <a:lnTo>
                    <a:pt x="0" y="490"/>
                  </a:lnTo>
                  <a:lnTo>
                    <a:pt x="0" y="514"/>
                  </a:lnTo>
                  <a:lnTo>
                    <a:pt x="0" y="524"/>
                  </a:lnTo>
                  <a:lnTo>
                    <a:pt x="2" y="532"/>
                  </a:lnTo>
                  <a:lnTo>
                    <a:pt x="6" y="538"/>
                  </a:lnTo>
                  <a:lnTo>
                    <a:pt x="12" y="544"/>
                  </a:lnTo>
                  <a:lnTo>
                    <a:pt x="18" y="550"/>
                  </a:lnTo>
                  <a:lnTo>
                    <a:pt x="24" y="554"/>
                  </a:lnTo>
                  <a:lnTo>
                    <a:pt x="32" y="556"/>
                  </a:lnTo>
                  <a:lnTo>
                    <a:pt x="40" y="556"/>
                  </a:lnTo>
                  <a:close/>
                  <a:moveTo>
                    <a:pt x="174" y="556"/>
                  </a:moveTo>
                  <a:lnTo>
                    <a:pt x="180" y="570"/>
                  </a:lnTo>
                  <a:lnTo>
                    <a:pt x="186" y="576"/>
                  </a:lnTo>
                  <a:lnTo>
                    <a:pt x="194" y="582"/>
                  </a:lnTo>
                  <a:lnTo>
                    <a:pt x="202" y="586"/>
                  </a:lnTo>
                  <a:lnTo>
                    <a:pt x="212" y="588"/>
                  </a:lnTo>
                  <a:lnTo>
                    <a:pt x="640" y="588"/>
                  </a:lnTo>
                  <a:lnTo>
                    <a:pt x="650" y="586"/>
                  </a:lnTo>
                  <a:lnTo>
                    <a:pt x="658" y="582"/>
                  </a:lnTo>
                  <a:lnTo>
                    <a:pt x="666" y="576"/>
                  </a:lnTo>
                  <a:lnTo>
                    <a:pt x="672" y="570"/>
                  </a:lnTo>
                  <a:lnTo>
                    <a:pt x="680" y="558"/>
                  </a:lnTo>
                  <a:lnTo>
                    <a:pt x="768" y="558"/>
                  </a:lnTo>
                  <a:lnTo>
                    <a:pt x="764" y="588"/>
                  </a:lnTo>
                  <a:lnTo>
                    <a:pt x="756" y="612"/>
                  </a:lnTo>
                  <a:lnTo>
                    <a:pt x="752" y="622"/>
                  </a:lnTo>
                  <a:lnTo>
                    <a:pt x="746" y="628"/>
                  </a:lnTo>
                  <a:lnTo>
                    <a:pt x="742" y="634"/>
                  </a:lnTo>
                  <a:lnTo>
                    <a:pt x="736" y="634"/>
                  </a:lnTo>
                  <a:lnTo>
                    <a:pt x="730" y="634"/>
                  </a:lnTo>
                  <a:lnTo>
                    <a:pt x="726" y="630"/>
                  </a:lnTo>
                  <a:lnTo>
                    <a:pt x="718" y="662"/>
                  </a:lnTo>
                  <a:lnTo>
                    <a:pt x="710" y="692"/>
                  </a:lnTo>
                  <a:lnTo>
                    <a:pt x="698" y="722"/>
                  </a:lnTo>
                  <a:lnTo>
                    <a:pt x="686" y="750"/>
                  </a:lnTo>
                  <a:lnTo>
                    <a:pt x="670" y="776"/>
                  </a:lnTo>
                  <a:lnTo>
                    <a:pt x="654" y="800"/>
                  </a:lnTo>
                  <a:lnTo>
                    <a:pt x="636" y="822"/>
                  </a:lnTo>
                  <a:lnTo>
                    <a:pt x="616" y="844"/>
                  </a:lnTo>
                  <a:lnTo>
                    <a:pt x="596" y="862"/>
                  </a:lnTo>
                  <a:lnTo>
                    <a:pt x="574" y="878"/>
                  </a:lnTo>
                  <a:lnTo>
                    <a:pt x="550" y="894"/>
                  </a:lnTo>
                  <a:lnTo>
                    <a:pt x="526" y="906"/>
                  </a:lnTo>
                  <a:lnTo>
                    <a:pt x="502" y="914"/>
                  </a:lnTo>
                  <a:lnTo>
                    <a:pt x="476" y="922"/>
                  </a:lnTo>
                  <a:lnTo>
                    <a:pt x="450" y="926"/>
                  </a:lnTo>
                  <a:lnTo>
                    <a:pt x="422" y="928"/>
                  </a:lnTo>
                  <a:lnTo>
                    <a:pt x="394" y="926"/>
                  </a:lnTo>
                  <a:lnTo>
                    <a:pt x="368" y="922"/>
                  </a:lnTo>
                  <a:lnTo>
                    <a:pt x="342" y="916"/>
                  </a:lnTo>
                  <a:lnTo>
                    <a:pt x="318" y="906"/>
                  </a:lnTo>
                  <a:lnTo>
                    <a:pt x="294" y="894"/>
                  </a:lnTo>
                  <a:lnTo>
                    <a:pt x="270" y="880"/>
                  </a:lnTo>
                  <a:lnTo>
                    <a:pt x="248" y="862"/>
                  </a:lnTo>
                  <a:lnTo>
                    <a:pt x="228" y="844"/>
                  </a:lnTo>
                  <a:lnTo>
                    <a:pt x="208" y="824"/>
                  </a:lnTo>
                  <a:lnTo>
                    <a:pt x="190" y="802"/>
                  </a:lnTo>
                  <a:lnTo>
                    <a:pt x="174" y="778"/>
                  </a:lnTo>
                  <a:lnTo>
                    <a:pt x="160" y="752"/>
                  </a:lnTo>
                  <a:lnTo>
                    <a:pt x="146" y="724"/>
                  </a:lnTo>
                  <a:lnTo>
                    <a:pt x="136" y="696"/>
                  </a:lnTo>
                  <a:lnTo>
                    <a:pt x="126" y="666"/>
                  </a:lnTo>
                  <a:lnTo>
                    <a:pt x="118" y="634"/>
                  </a:lnTo>
                  <a:lnTo>
                    <a:pt x="112" y="632"/>
                  </a:lnTo>
                  <a:lnTo>
                    <a:pt x="108" y="626"/>
                  </a:lnTo>
                  <a:lnTo>
                    <a:pt x="102" y="620"/>
                  </a:lnTo>
                  <a:lnTo>
                    <a:pt x="98" y="610"/>
                  </a:lnTo>
                  <a:lnTo>
                    <a:pt x="92" y="586"/>
                  </a:lnTo>
                  <a:lnTo>
                    <a:pt x="88" y="556"/>
                  </a:lnTo>
                  <a:lnTo>
                    <a:pt x="174" y="55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53" name="자유형 57">
              <a:extLst>
                <a:ext uri="{FF2B5EF4-FFF2-40B4-BE49-F238E27FC236}">
                  <a16:creationId xmlns:a16="http://schemas.microsoft.com/office/drawing/2014/main" id="{036CA8E9-73BD-5F33-6D84-54C17B883743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302" y="1347337"/>
              <a:ext cx="312317" cy="112013"/>
            </a:xfrm>
            <a:custGeom>
              <a:avLst/>
              <a:gdLst>
                <a:gd name="T0" fmla="*/ -926 w 1556"/>
                <a:gd name="T1" fmla="*/ -808 h 676"/>
                <a:gd name="T2" fmla="*/ -926 w 1556"/>
                <a:gd name="T3" fmla="*/ -808 h 676"/>
                <a:gd name="T4" fmla="*/ -926 w 1556"/>
                <a:gd name="T5" fmla="*/ -808 h 676"/>
                <a:gd name="T6" fmla="*/ -926 w 1556"/>
                <a:gd name="T7" fmla="*/ -808 h 676"/>
                <a:gd name="T8" fmla="*/ -926 w 1556"/>
                <a:gd name="T9" fmla="*/ -808 h 676"/>
                <a:gd name="T10" fmla="*/ -926 w 1556"/>
                <a:gd name="T11" fmla="*/ -808 h 676"/>
                <a:gd name="T12" fmla="*/ -926 w 1556"/>
                <a:gd name="T13" fmla="*/ -808 h 676"/>
                <a:gd name="T14" fmla="*/ -926 w 1556"/>
                <a:gd name="T15" fmla="*/ -808 h 676"/>
                <a:gd name="T16" fmla="*/ -926 w 1556"/>
                <a:gd name="T17" fmla="*/ -808 h 676"/>
                <a:gd name="T18" fmla="*/ -926 w 1556"/>
                <a:gd name="T19" fmla="*/ 0 h 676"/>
                <a:gd name="T20" fmla="*/ -926 w 1556"/>
                <a:gd name="T21" fmla="*/ -808 h 676"/>
                <a:gd name="T22" fmla="*/ -926 w 1556"/>
                <a:gd name="T23" fmla="*/ -808 h 676"/>
                <a:gd name="T24" fmla="*/ -926 w 1556"/>
                <a:gd name="T25" fmla="*/ -808 h 676"/>
                <a:gd name="T26" fmla="*/ -926 w 1556"/>
                <a:gd name="T27" fmla="*/ -808 h 676"/>
                <a:gd name="T28" fmla="*/ -926 w 1556"/>
                <a:gd name="T29" fmla="*/ -808 h 676"/>
                <a:gd name="T30" fmla="*/ -926 w 1556"/>
                <a:gd name="T31" fmla="*/ -808 h 676"/>
                <a:gd name="T32" fmla="*/ -926 w 1556"/>
                <a:gd name="T33" fmla="*/ -808 h 676"/>
                <a:gd name="T34" fmla="*/ -926 w 1556"/>
                <a:gd name="T35" fmla="*/ -808 h 676"/>
                <a:gd name="T36" fmla="*/ -926 w 1556"/>
                <a:gd name="T37" fmla="*/ -808 h 676"/>
                <a:gd name="T38" fmla="*/ -926 w 1556"/>
                <a:gd name="T39" fmla="*/ -808 h 676"/>
                <a:gd name="T40" fmla="*/ -926 w 1556"/>
                <a:gd name="T41" fmla="*/ -808 h 676"/>
                <a:gd name="T42" fmla="*/ -926 w 1556"/>
                <a:gd name="T43" fmla="*/ -808 h 676"/>
                <a:gd name="T44" fmla="*/ -926 w 1556"/>
                <a:gd name="T45" fmla="*/ -808 h 676"/>
                <a:gd name="T46" fmla="*/ -926 w 1556"/>
                <a:gd name="T47" fmla="*/ -808 h 676"/>
                <a:gd name="T48" fmla="*/ -926 w 1556"/>
                <a:gd name="T49" fmla="*/ -808 h 676"/>
                <a:gd name="T50" fmla="*/ -926 w 1556"/>
                <a:gd name="T51" fmla="*/ -808 h 676"/>
                <a:gd name="T52" fmla="*/ -926 w 1556"/>
                <a:gd name="T53" fmla="*/ -808 h 676"/>
                <a:gd name="T54" fmla="*/ -926 w 1556"/>
                <a:gd name="T55" fmla="*/ -808 h 676"/>
                <a:gd name="T56" fmla="*/ -926 w 1556"/>
                <a:gd name="T57" fmla="*/ -808 h 676"/>
                <a:gd name="T58" fmla="*/ -926 w 1556"/>
                <a:gd name="T59" fmla="*/ -808 h 676"/>
                <a:gd name="T60" fmla="*/ -926 w 1556"/>
                <a:gd name="T61" fmla="*/ -808 h 676"/>
                <a:gd name="T62" fmla="*/ 0 w 1556"/>
                <a:gd name="T63" fmla="*/ -808 h 676"/>
                <a:gd name="T64" fmla="*/ 0 w 1556"/>
                <a:gd name="T65" fmla="*/ -808 h 676"/>
                <a:gd name="T66" fmla="*/ -926 w 1556"/>
                <a:gd name="T67" fmla="*/ -808 h 676"/>
                <a:gd name="T68" fmla="*/ -926 w 1556"/>
                <a:gd name="T69" fmla="*/ -808 h 676"/>
                <a:gd name="T70" fmla="*/ -926 w 1556"/>
                <a:gd name="T71" fmla="*/ -808 h 676"/>
                <a:gd name="T72" fmla="*/ -926 w 1556"/>
                <a:gd name="T73" fmla="*/ -808 h 676"/>
                <a:gd name="T74" fmla="*/ -926 w 1556"/>
                <a:gd name="T75" fmla="*/ -808 h 676"/>
                <a:gd name="T76" fmla="*/ -926 w 1556"/>
                <a:gd name="T77" fmla="*/ -808 h 676"/>
                <a:gd name="T78" fmla="*/ -926 w 1556"/>
                <a:gd name="T79" fmla="*/ -808 h 676"/>
                <a:gd name="T80" fmla="*/ -926 w 1556"/>
                <a:gd name="T81" fmla="*/ -808 h 676"/>
                <a:gd name="T82" fmla="*/ -926 w 1556"/>
                <a:gd name="T83" fmla="*/ -808 h 67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w 1556"/>
                <a:gd name="T127" fmla="*/ 0 h 676"/>
                <a:gd name="T128" fmla="*/ 1556 w 1556"/>
                <a:gd name="T129" fmla="*/ 676 h 67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T126" t="T127" r="T128" b="T129"/>
              <a:pathLst>
                <a:path w="1556" h="676">
                  <a:moveTo>
                    <a:pt x="1556" y="596"/>
                  </a:moveTo>
                  <a:lnTo>
                    <a:pt x="1504" y="260"/>
                  </a:lnTo>
                  <a:lnTo>
                    <a:pt x="1502" y="242"/>
                  </a:lnTo>
                  <a:lnTo>
                    <a:pt x="1496" y="224"/>
                  </a:lnTo>
                  <a:lnTo>
                    <a:pt x="1490" y="208"/>
                  </a:lnTo>
                  <a:lnTo>
                    <a:pt x="1482" y="192"/>
                  </a:lnTo>
                  <a:lnTo>
                    <a:pt x="1472" y="176"/>
                  </a:lnTo>
                  <a:lnTo>
                    <a:pt x="1462" y="162"/>
                  </a:lnTo>
                  <a:lnTo>
                    <a:pt x="1450" y="148"/>
                  </a:lnTo>
                  <a:lnTo>
                    <a:pt x="1436" y="134"/>
                  </a:lnTo>
                  <a:lnTo>
                    <a:pt x="1422" y="122"/>
                  </a:lnTo>
                  <a:lnTo>
                    <a:pt x="1408" y="112"/>
                  </a:lnTo>
                  <a:lnTo>
                    <a:pt x="1390" y="100"/>
                  </a:lnTo>
                  <a:lnTo>
                    <a:pt x="1374" y="92"/>
                  </a:lnTo>
                  <a:lnTo>
                    <a:pt x="1356" y="84"/>
                  </a:lnTo>
                  <a:lnTo>
                    <a:pt x="1338" y="76"/>
                  </a:lnTo>
                  <a:lnTo>
                    <a:pt x="1318" y="70"/>
                  </a:lnTo>
                  <a:lnTo>
                    <a:pt x="1298" y="64"/>
                  </a:lnTo>
                  <a:lnTo>
                    <a:pt x="1058" y="0"/>
                  </a:lnTo>
                  <a:lnTo>
                    <a:pt x="856" y="372"/>
                  </a:lnTo>
                  <a:lnTo>
                    <a:pt x="834" y="210"/>
                  </a:lnTo>
                  <a:lnTo>
                    <a:pt x="840" y="200"/>
                  </a:lnTo>
                  <a:lnTo>
                    <a:pt x="842" y="196"/>
                  </a:lnTo>
                  <a:lnTo>
                    <a:pt x="844" y="190"/>
                  </a:lnTo>
                  <a:lnTo>
                    <a:pt x="850" y="116"/>
                  </a:lnTo>
                  <a:lnTo>
                    <a:pt x="850" y="106"/>
                  </a:lnTo>
                  <a:lnTo>
                    <a:pt x="844" y="96"/>
                  </a:lnTo>
                  <a:lnTo>
                    <a:pt x="836" y="92"/>
                  </a:lnTo>
                  <a:lnTo>
                    <a:pt x="826" y="90"/>
                  </a:lnTo>
                  <a:lnTo>
                    <a:pt x="730" y="90"/>
                  </a:lnTo>
                  <a:lnTo>
                    <a:pt x="720" y="92"/>
                  </a:lnTo>
                  <a:lnTo>
                    <a:pt x="712" y="96"/>
                  </a:lnTo>
                  <a:lnTo>
                    <a:pt x="706" y="106"/>
                  </a:lnTo>
                  <a:lnTo>
                    <a:pt x="706" y="116"/>
                  </a:lnTo>
                  <a:lnTo>
                    <a:pt x="712" y="190"/>
                  </a:lnTo>
                  <a:lnTo>
                    <a:pt x="714" y="196"/>
                  </a:lnTo>
                  <a:lnTo>
                    <a:pt x="716" y="200"/>
                  </a:lnTo>
                  <a:lnTo>
                    <a:pt x="722" y="210"/>
                  </a:lnTo>
                  <a:lnTo>
                    <a:pt x="700" y="372"/>
                  </a:lnTo>
                  <a:lnTo>
                    <a:pt x="498" y="0"/>
                  </a:lnTo>
                  <a:lnTo>
                    <a:pt x="258" y="64"/>
                  </a:lnTo>
                  <a:lnTo>
                    <a:pt x="238" y="70"/>
                  </a:lnTo>
                  <a:lnTo>
                    <a:pt x="218" y="76"/>
                  </a:lnTo>
                  <a:lnTo>
                    <a:pt x="200" y="84"/>
                  </a:lnTo>
                  <a:lnTo>
                    <a:pt x="182" y="92"/>
                  </a:lnTo>
                  <a:lnTo>
                    <a:pt x="166" y="100"/>
                  </a:lnTo>
                  <a:lnTo>
                    <a:pt x="148" y="112"/>
                  </a:lnTo>
                  <a:lnTo>
                    <a:pt x="134" y="122"/>
                  </a:lnTo>
                  <a:lnTo>
                    <a:pt x="120" y="134"/>
                  </a:lnTo>
                  <a:lnTo>
                    <a:pt x="106" y="148"/>
                  </a:lnTo>
                  <a:lnTo>
                    <a:pt x="94" y="162"/>
                  </a:lnTo>
                  <a:lnTo>
                    <a:pt x="84" y="176"/>
                  </a:lnTo>
                  <a:lnTo>
                    <a:pt x="74" y="192"/>
                  </a:lnTo>
                  <a:lnTo>
                    <a:pt x="66" y="208"/>
                  </a:lnTo>
                  <a:lnTo>
                    <a:pt x="60" y="224"/>
                  </a:lnTo>
                  <a:lnTo>
                    <a:pt x="54" y="242"/>
                  </a:lnTo>
                  <a:lnTo>
                    <a:pt x="52" y="260"/>
                  </a:lnTo>
                  <a:lnTo>
                    <a:pt x="0" y="596"/>
                  </a:lnTo>
                  <a:lnTo>
                    <a:pt x="0" y="612"/>
                  </a:lnTo>
                  <a:lnTo>
                    <a:pt x="2" y="626"/>
                  </a:lnTo>
                  <a:lnTo>
                    <a:pt x="8" y="640"/>
                  </a:lnTo>
                  <a:lnTo>
                    <a:pt x="16" y="652"/>
                  </a:lnTo>
                  <a:lnTo>
                    <a:pt x="28" y="662"/>
                  </a:lnTo>
                  <a:lnTo>
                    <a:pt x="40" y="670"/>
                  </a:lnTo>
                  <a:lnTo>
                    <a:pt x="54" y="676"/>
                  </a:lnTo>
                  <a:lnTo>
                    <a:pt x="72" y="676"/>
                  </a:lnTo>
                  <a:lnTo>
                    <a:pt x="778" y="676"/>
                  </a:lnTo>
                  <a:lnTo>
                    <a:pt x="1484" y="676"/>
                  </a:lnTo>
                  <a:lnTo>
                    <a:pt x="1502" y="676"/>
                  </a:lnTo>
                  <a:lnTo>
                    <a:pt x="1516" y="670"/>
                  </a:lnTo>
                  <a:lnTo>
                    <a:pt x="1528" y="662"/>
                  </a:lnTo>
                  <a:lnTo>
                    <a:pt x="1540" y="652"/>
                  </a:lnTo>
                  <a:lnTo>
                    <a:pt x="1548" y="640"/>
                  </a:lnTo>
                  <a:lnTo>
                    <a:pt x="1554" y="626"/>
                  </a:lnTo>
                  <a:lnTo>
                    <a:pt x="1556" y="612"/>
                  </a:lnTo>
                  <a:lnTo>
                    <a:pt x="1556" y="596"/>
                  </a:ln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 algn="ctr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BB9E8CCD-06C0-E8EB-0808-23FC63EDFE04}"/>
              </a:ext>
            </a:extLst>
          </p:cNvPr>
          <p:cNvGrpSpPr/>
          <p:nvPr/>
        </p:nvGrpSpPr>
        <p:grpSpPr>
          <a:xfrm>
            <a:off x="2078026" y="390"/>
            <a:ext cx="5330308" cy="739597"/>
            <a:chOff x="2078026" y="390"/>
            <a:chExt cx="5330308" cy="739597"/>
          </a:xfrm>
        </p:grpSpPr>
        <p:sp>
          <p:nvSpPr>
            <p:cNvPr id="4" name="TextBox 37">
              <a:extLst>
                <a:ext uri="{FF2B5EF4-FFF2-40B4-BE49-F238E27FC236}">
                  <a16:creationId xmlns:a16="http://schemas.microsoft.com/office/drawing/2014/main" id="{1FCFDC9D-FA56-838F-3796-29B0CB6ECB9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6" y="390"/>
              <a:ext cx="5321838" cy="5847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협조 사항</a:t>
              </a:r>
              <a:endParaRPr lang="ko-KR" altLang="en-US" sz="28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26760080-E4F3-B935-8E9A-78A1B5AECC58}"/>
                </a:ext>
              </a:extLst>
            </p:cNvPr>
            <p:cNvSpPr/>
            <p:nvPr/>
          </p:nvSpPr>
          <p:spPr>
            <a:xfrm flipH="1" flipV="1">
              <a:off x="2078026" y="593471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153697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림 4">
            <a:extLst>
              <a:ext uri="{FF2B5EF4-FFF2-40B4-BE49-F238E27FC236}">
                <a16:creationId xmlns:a16="http://schemas.microsoft.com/office/drawing/2014/main" id="{BA31AE99-D3BD-44D8-A44C-4BF05D400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1466" y="1163034"/>
            <a:ext cx="3654808" cy="4530466"/>
          </a:xfrm>
          <a:prstGeom prst="rect">
            <a:avLst/>
          </a:prstGeom>
          <a:effectLst>
            <a:glow rad="139700">
              <a:schemeClr val="bg1">
                <a:lumMod val="50000"/>
                <a:alpha val="40000"/>
              </a:schemeClr>
            </a:glow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1CB6EF4-7B93-4C0D-A92E-9E00462262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06" y="1163053"/>
            <a:ext cx="3768357" cy="4531706"/>
          </a:xfrm>
          <a:prstGeom prst="rect">
            <a:avLst/>
          </a:prstGeom>
          <a:effectLst>
            <a:glow rad="139700">
              <a:schemeClr val="bg1">
                <a:lumMod val="50000"/>
                <a:alpha val="40000"/>
              </a:schemeClr>
            </a:glow>
          </a:effectLst>
        </p:spPr>
      </p:pic>
      <p:sp>
        <p:nvSpPr>
          <p:cNvPr id="12" name="직사각형 11"/>
          <p:cNvSpPr/>
          <p:nvPr/>
        </p:nvSpPr>
        <p:spPr>
          <a:xfrm>
            <a:off x="1387474" y="5989788"/>
            <a:ext cx="2203819" cy="37102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b="1" dirty="0"/>
              <a:t>홍보 </a:t>
            </a:r>
            <a:r>
              <a:rPr lang="ko-KR" altLang="en-US" sz="1600" b="1" dirty="0" err="1"/>
              <a:t>리플렛</a:t>
            </a:r>
            <a:endParaRPr lang="ko-KR" altLang="en-US" sz="1600" b="1" dirty="0"/>
          </a:p>
        </p:txBody>
      </p:sp>
      <p:sp>
        <p:nvSpPr>
          <p:cNvPr id="13" name="직사각형 12"/>
          <p:cNvSpPr/>
          <p:nvPr/>
        </p:nvSpPr>
        <p:spPr>
          <a:xfrm>
            <a:off x="5519963" y="5989788"/>
            <a:ext cx="2203819" cy="37102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b="1" dirty="0" err="1"/>
              <a:t>누리집</a:t>
            </a:r>
            <a:r>
              <a:rPr lang="ko-KR" altLang="en-US" sz="1600" b="1" dirty="0"/>
              <a:t> 팝업 메뉴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0B2D6DF2-B7CE-B77B-221D-F1F3D7D7FE21}"/>
              </a:ext>
            </a:extLst>
          </p:cNvPr>
          <p:cNvGrpSpPr/>
          <p:nvPr/>
        </p:nvGrpSpPr>
        <p:grpSpPr>
          <a:xfrm>
            <a:off x="2078026" y="390"/>
            <a:ext cx="5330308" cy="739597"/>
            <a:chOff x="2078026" y="390"/>
            <a:chExt cx="5330308" cy="739597"/>
          </a:xfrm>
        </p:grpSpPr>
        <p:sp>
          <p:nvSpPr>
            <p:cNvPr id="4" name="TextBox 37">
              <a:extLst>
                <a:ext uri="{FF2B5EF4-FFF2-40B4-BE49-F238E27FC236}">
                  <a16:creationId xmlns:a16="http://schemas.microsoft.com/office/drawing/2014/main" id="{F3298D99-4AD7-8069-7FA8-909DC9488508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6" y="390"/>
              <a:ext cx="5321838" cy="5847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협조 사항</a:t>
              </a:r>
              <a:endParaRPr lang="ko-KR" altLang="en-US" sz="28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6" name="직각 삼각형 5">
              <a:extLst>
                <a:ext uri="{FF2B5EF4-FFF2-40B4-BE49-F238E27FC236}">
                  <a16:creationId xmlns:a16="http://schemas.microsoft.com/office/drawing/2014/main" id="{2C586655-FDDB-5CB8-097E-D48C644DA661}"/>
                </a:ext>
              </a:extLst>
            </p:cNvPr>
            <p:cNvSpPr/>
            <p:nvPr/>
          </p:nvSpPr>
          <p:spPr>
            <a:xfrm flipH="1" flipV="1">
              <a:off x="2078026" y="593471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6252803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1"/>
          <p:cNvSpPr txBox="1">
            <a:spLocks noChangeArrowheads="1"/>
          </p:cNvSpPr>
          <p:nvPr/>
        </p:nvSpPr>
        <p:spPr bwMode="auto">
          <a:xfrm>
            <a:off x="179388" y="44450"/>
            <a:ext cx="8388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4450" rIns="18000" bIns="44450"/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ko-KR" altLang="en-US" sz="2800">
              <a:solidFill>
                <a:srgbClr val="FFFFFF"/>
              </a:solidFill>
              <a:latin typeface="견고딕"/>
              <a:ea typeface="견고딕"/>
              <a:cs typeface="Arial" panose="020B0604020202020204" pitchFamily="34" charset="0"/>
            </a:endParaRPr>
          </a:p>
        </p:txBody>
      </p:sp>
      <p:cxnSp>
        <p:nvCxnSpPr>
          <p:cNvPr id="3" name="직선 연결선 2"/>
          <p:cNvCxnSpPr/>
          <p:nvPr/>
        </p:nvCxnSpPr>
        <p:spPr>
          <a:xfrm flipV="1">
            <a:off x="317500" y="914400"/>
            <a:ext cx="8526463" cy="1111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직사각형 13"/>
          <p:cNvSpPr/>
          <p:nvPr/>
        </p:nvSpPr>
        <p:spPr>
          <a:xfrm>
            <a:off x="2207777" y="5389882"/>
            <a:ext cx="2203819" cy="37102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ko-KR" altLang="en-US" sz="1600" b="1" dirty="0"/>
              <a:t>현수막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90" y="1906916"/>
            <a:ext cx="6051216" cy="2938389"/>
          </a:xfrm>
          <a:prstGeom prst="rect">
            <a:avLst/>
          </a:prstGeom>
          <a:effectLst>
            <a:glow rad="139700">
              <a:schemeClr val="bg1">
                <a:lumMod val="50000"/>
                <a:alpha val="40000"/>
              </a:schemeClr>
            </a:glow>
          </a:effectLst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556" y="1348639"/>
            <a:ext cx="2186489" cy="4170947"/>
          </a:xfrm>
          <a:prstGeom prst="rect">
            <a:avLst/>
          </a:prstGeom>
          <a:effectLst>
            <a:glow rad="139700">
              <a:schemeClr val="bg1">
                <a:lumMod val="50000"/>
                <a:alpha val="40000"/>
              </a:schemeClr>
            </a:glow>
          </a:effectLst>
        </p:spPr>
      </p:pic>
      <p:sp>
        <p:nvSpPr>
          <p:cNvPr id="15" name="직사각형 14"/>
          <p:cNvSpPr/>
          <p:nvPr/>
        </p:nvSpPr>
        <p:spPr>
          <a:xfrm>
            <a:off x="6552556" y="5760909"/>
            <a:ext cx="2203819" cy="371027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r>
              <a:rPr lang="en-US" altLang="ko-KR" sz="1600" b="1" dirty="0"/>
              <a:t>X-</a:t>
            </a:r>
            <a:r>
              <a:rPr lang="ko-KR" altLang="en-US" sz="1600" b="1" dirty="0"/>
              <a:t>배너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36BACEF-5578-6635-778C-2231EB41CA45}"/>
              </a:ext>
            </a:extLst>
          </p:cNvPr>
          <p:cNvGrpSpPr/>
          <p:nvPr/>
        </p:nvGrpSpPr>
        <p:grpSpPr>
          <a:xfrm>
            <a:off x="2078026" y="390"/>
            <a:ext cx="5330308" cy="739597"/>
            <a:chOff x="2078026" y="390"/>
            <a:chExt cx="5330308" cy="739597"/>
          </a:xfrm>
        </p:grpSpPr>
        <p:sp>
          <p:nvSpPr>
            <p:cNvPr id="6" name="TextBox 37">
              <a:extLst>
                <a:ext uri="{FF2B5EF4-FFF2-40B4-BE49-F238E27FC236}">
                  <a16:creationId xmlns:a16="http://schemas.microsoft.com/office/drawing/2014/main" id="{88C557CE-8C87-1617-D535-13015FDB855D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2086496" y="390"/>
              <a:ext cx="5321838" cy="58477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algn="ctr" latinLnBrk="0">
                <a:spcBef>
                  <a:spcPct val="50000"/>
                </a:spcBef>
                <a:defRPr/>
              </a:pP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산업안전 </a:t>
              </a:r>
              <a:r>
                <a:rPr lang="ko-KR" altLang="en-US" sz="3200" dirty="0" err="1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대진단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  <a:cs typeface="+mn-cs"/>
                </a:rPr>
                <a:t> </a:t>
              </a:r>
              <a:r>
                <a:rPr lang="ko-KR" altLang="en-US" sz="3200" dirty="0">
                  <a:gradFill>
                    <a:gsLst>
                      <a:gs pos="0">
                        <a:prstClr val="white"/>
                      </a:gs>
                      <a:gs pos="50000">
                        <a:prstClr val="white"/>
                      </a:gs>
                      <a:gs pos="100000">
                        <a:prstClr val="white"/>
                      </a:gs>
                    </a:gsLst>
                    <a:lin ang="5400000" scaled="0"/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HY헤드라인M"/>
                  <a:ea typeface="HY헤드라인M"/>
                </a:rPr>
                <a:t>협조 사항</a:t>
              </a:r>
              <a:endParaRPr lang="ko-KR" altLang="en-US" sz="2800" dirty="0">
                <a:gradFill>
                  <a:gsLst>
                    <a:gs pos="0">
                      <a:prstClr val="white"/>
                    </a:gs>
                    <a:gs pos="5000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>
                  <a:glow rad="101600">
                    <a:srgbClr val="003300"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Y헤드라인M"/>
                <a:ea typeface="HY헤드라인M"/>
                <a:cs typeface="+mn-cs"/>
              </a:endParaRPr>
            </a:p>
          </p:txBody>
        </p:sp>
        <p:sp>
          <p:nvSpPr>
            <p:cNvPr id="7" name="직각 삼각형 6">
              <a:extLst>
                <a:ext uri="{FF2B5EF4-FFF2-40B4-BE49-F238E27FC236}">
                  <a16:creationId xmlns:a16="http://schemas.microsoft.com/office/drawing/2014/main" id="{43BE6E17-5452-342B-88F8-B687B20921DC}"/>
                </a:ext>
              </a:extLst>
            </p:cNvPr>
            <p:cNvSpPr/>
            <p:nvPr/>
          </p:nvSpPr>
          <p:spPr>
            <a:xfrm flipH="1" flipV="1">
              <a:off x="2078026" y="593471"/>
              <a:ext cx="224445" cy="146516"/>
            </a:xfrm>
            <a:prstGeom prst="rt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0972855"/>
      </p:ext>
    </p:extLst>
  </p:cSld>
  <p:clrMapOvr>
    <a:masterClrMapping/>
  </p:clrMapOvr>
  <p:transition spd="slow">
    <p:push dir="u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67077" y="1273253"/>
            <a:ext cx="8609850" cy="4461673"/>
            <a:chOff x="321790" y="-94393"/>
            <a:chExt cx="6432610" cy="4461703"/>
          </a:xfrm>
        </p:grpSpPr>
        <p:sp>
          <p:nvSpPr>
            <p:cNvPr id="5" name="직사각형 4"/>
            <p:cNvSpPr/>
            <p:nvPr/>
          </p:nvSpPr>
          <p:spPr>
            <a:xfrm>
              <a:off x="420962" y="-94393"/>
              <a:ext cx="2829476" cy="10052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6000" b="1" spc="300">
                  <a:ln w="1905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/>
                  </a:ln>
                  <a:gradFill>
                    <a:gsLst>
                      <a:gs pos="10000">
                        <a:schemeClr val="accent1">
                          <a:tint val="83000"/>
                          <a:shade val="100000"/>
                          <a:satMod val="200000"/>
                        </a:schemeClr>
                      </a:gs>
                      <a:gs pos="75000">
                        <a:schemeClr val="accent1">
                          <a:tint val="100000"/>
                          <a:shade val="50000"/>
                          <a:satMod val="150000"/>
                        </a:schemeClr>
                      </a:gs>
                    </a:gsLst>
                    <a:lin ang="5400000" scaled="0"/>
                  </a:gra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</a:effectLst>
                  <a:latin typeface="HY수평선B"/>
                  <a:ea typeface="HY수평선B"/>
                </a:rPr>
                <a:t>진심으로</a:t>
              </a: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358330" y="1237279"/>
              <a:ext cx="5309081" cy="824086"/>
            </a:xfrm>
            <a:prstGeom prst="rect">
              <a:avLst/>
            </a:prstGeom>
            <a:noFill/>
            <a:effectLst/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4800" b="1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glow rad="228600">
                      <a:schemeClr val="accent3">
                        <a:satMod val="175000"/>
                        <a:alpha val="40000"/>
                      </a:schemeClr>
                    </a:glow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HY수평선B"/>
                  <a:ea typeface="HY수평선B"/>
                </a:rPr>
                <a:t>소중한 생명을 지키도록</a:t>
              </a: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21790" y="2428305"/>
              <a:ext cx="6432610" cy="1939005"/>
            </a:xfrm>
            <a:prstGeom prst="rect">
              <a:avLst/>
            </a:prstGeom>
            <a:noFill/>
            <a:scene3d>
              <a:camera prst="perspectiveRelaxedModerately"/>
              <a:lightRig rig="threePt" dir="t"/>
            </a:scene3d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정부</a:t>
              </a:r>
              <a:r>
                <a:rPr kumimoji="0" lang="en-US" altLang="ko-KR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-</a:t>
              </a:r>
              <a:r>
                <a:rPr kumimoji="0" lang="ko-KR" altLang="en-US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여러분</a:t>
              </a:r>
              <a:r>
                <a:rPr kumimoji="0" lang="ko-KR" altLang="en-US" sz="48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과</a:t>
              </a:r>
              <a:r>
                <a:rPr kumimoji="0" lang="ko-KR" altLang="en-US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 함께</a:t>
              </a:r>
              <a:endParaRPr kumimoji="0" lang="ko-KR" altLang="en-US" sz="4600" b="1" spc="-300" dirty="0">
                <a:ln w="17780" cmpd="sng">
                  <a:solidFill>
                    <a:srgbClr val="FFFFFF"/>
                  </a:solidFill>
                  <a:prstDash val="solid"/>
                  <a:miter/>
                </a:ln>
                <a:solidFill>
                  <a:schemeClr val="bg2">
                    <a:lumMod val="25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HY수평선B"/>
                <a:ea typeface="HY수평선B"/>
              </a:endParaRPr>
            </a:p>
            <a:p>
              <a:pPr algn="ctr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역할</a:t>
              </a:r>
              <a:r>
                <a:rPr kumimoji="0" lang="ko-KR" altLang="en-US" sz="48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과 </a:t>
              </a:r>
              <a:r>
                <a:rPr kumimoji="0" lang="ko-KR" altLang="en-US" sz="60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책임</a:t>
              </a:r>
              <a:r>
                <a:rPr kumimoji="0" lang="ko-KR" altLang="en-US" sz="48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을 다 하겠습니다</a:t>
              </a:r>
              <a:r>
                <a:rPr kumimoji="0" lang="en-US" altLang="ko-KR" sz="4800" b="1" spc="-300" dirty="0">
                  <a:ln w="17780" cmpd="sng">
                    <a:solidFill>
                      <a:srgbClr val="FFFFFF"/>
                    </a:solidFill>
                    <a:prstDash val="solid"/>
                    <a:miter/>
                  </a:ln>
                  <a:solidFill>
                    <a:schemeClr val="bg2">
                      <a:lumMod val="25000"/>
                    </a:schemeClr>
                  </a:solidFill>
                  <a:effectLst>
                    <a:glow rad="139700">
                      <a:schemeClr val="accent6">
                        <a:satMod val="175000"/>
                        <a:alpha val="40000"/>
                      </a:schemeClr>
                    </a:glow>
                    <a:outerShdw blurRad="50800" algn="tl" rotWithShape="0">
                      <a:srgbClr val="000000"/>
                    </a:outerShdw>
                  </a:effectLst>
                  <a:latin typeface="HY수평선B"/>
                  <a:ea typeface="HY수평선B"/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0728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push dir="u"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spd="med" mc:Ignorable="hp" hp:hslDur="1000">
        <p:fade/>
      </p:transition>
    </mc:Fallback>
  </mc:AlternateContent>
</p:sld>
</file>

<file path=ppt/theme/theme1.xml><?xml version="1.0" encoding="utf-8"?>
<a:theme xmlns:a="http://schemas.openxmlformats.org/drawingml/2006/main" name="8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12008</TotalTime>
  <Words>884</Words>
  <Application>Microsoft Office PowerPoint</Application>
  <PresentationFormat>화면 슬라이드 쇼(4:3)</PresentationFormat>
  <Paragraphs>209</Paragraphs>
  <Slides>26</Slides>
  <Notes>26</Notes>
  <HiddenSlides>0</HiddenSlides>
  <MMClips>1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41" baseType="lpstr">
      <vt:lpstr>G마켓 산스 TTF Bold</vt:lpstr>
      <vt:lpstr>HY목각파임B</vt:lpstr>
      <vt:lpstr>HY수평선B</vt:lpstr>
      <vt:lpstr>HY헤드라인M</vt:lpstr>
      <vt:lpstr>견고딕</vt:lpstr>
      <vt:lpstr>굴림</vt:lpstr>
      <vt:lpstr>나눔바른고딕</vt:lpstr>
      <vt:lpstr>돋움체</vt:lpstr>
      <vt:lpstr>맑은 고딕</vt:lpstr>
      <vt:lpstr>에스코어 드림 3 Light</vt:lpstr>
      <vt:lpstr>에스코어 드림 4 Regular</vt:lpstr>
      <vt:lpstr>에스코어 드림 6 Bold</vt:lpstr>
      <vt:lpstr>휴먼모음T</vt:lpstr>
      <vt:lpstr>Arial</vt:lpstr>
      <vt:lpstr>8_Office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채창렬</dc:creator>
  <dc:description>PresentationLoad.com</dc:description>
  <cp:lastModifiedBy>Moel</cp:lastModifiedBy>
  <cp:revision>2842</cp:revision>
  <cp:lastPrinted>2024-02-20T05:41:08Z</cp:lastPrinted>
  <dcterms:created xsi:type="dcterms:W3CDTF">2007-11-27T23:54:21Z</dcterms:created>
  <dcterms:modified xsi:type="dcterms:W3CDTF">2024-03-21T08:04:16Z</dcterms:modified>
  <cp:version>1000.0000.01</cp:version>
</cp:coreProperties>
</file>